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19.svg" ContentType="image/svg+xml"/>
  <Override PartName="/ppt/media/image3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3"/>
    <p:sldMasterId id="2147483654" r:id="rId4"/>
    <p:sldMasterId id="2147483657" r:id="rId5"/>
    <p:sldMasterId id="2147483659" r:id="rId6"/>
    <p:sldMasterId id="2147483662" r:id="rId7"/>
    <p:sldMasterId id="2147483679" r:id="rId8"/>
    <p:sldMasterId id="2147483681" r:id="rId9"/>
    <p:sldMasterId id="2147483684" r:id="rId10"/>
    <p:sldMasterId id="2147483687" r:id="rId11"/>
    <p:sldMasterId id="2147483704" r:id="rId12"/>
    <p:sldMasterId id="2147483707" r:id="rId13"/>
    <p:sldMasterId id="2147483724" r:id="rId14"/>
    <p:sldMasterId id="2147483727" r:id="rId15"/>
    <p:sldMasterId id="2147483730" r:id="rId16"/>
    <p:sldMasterId id="2147483733" r:id="rId17"/>
  </p:sldMasterIdLst>
  <p:notesMasterIdLst>
    <p:notesMasterId r:id="rId27"/>
  </p:notesMasterIdLst>
  <p:handoutMasterIdLst>
    <p:handoutMasterId r:id="rId144"/>
  </p:handoutMasterIdLst>
  <p:sldIdLst>
    <p:sldId id="739" r:id="rId18"/>
    <p:sldId id="463" r:id="rId19"/>
    <p:sldId id="464" r:id="rId20"/>
    <p:sldId id="896" r:id="rId21"/>
    <p:sldId id="897" r:id="rId22"/>
    <p:sldId id="745" r:id="rId23"/>
    <p:sldId id="662" r:id="rId24"/>
    <p:sldId id="749" r:id="rId25"/>
    <p:sldId id="746" r:id="rId26"/>
    <p:sldId id="747" r:id="rId28"/>
    <p:sldId id="750" r:id="rId29"/>
    <p:sldId id="1052" r:id="rId30"/>
    <p:sldId id="1053" r:id="rId31"/>
    <p:sldId id="1055" r:id="rId32"/>
    <p:sldId id="748" r:id="rId33"/>
    <p:sldId id="754" r:id="rId34"/>
    <p:sldId id="771" r:id="rId35"/>
    <p:sldId id="934" r:id="rId36"/>
    <p:sldId id="1054" r:id="rId37"/>
    <p:sldId id="937" r:id="rId38"/>
    <p:sldId id="1162" r:id="rId39"/>
    <p:sldId id="1161" r:id="rId40"/>
    <p:sldId id="1056" r:id="rId41"/>
    <p:sldId id="770" r:id="rId42"/>
    <p:sldId id="879" r:id="rId43"/>
    <p:sldId id="751" r:id="rId44"/>
    <p:sldId id="760" r:id="rId45"/>
    <p:sldId id="914" r:id="rId46"/>
    <p:sldId id="763" r:id="rId47"/>
    <p:sldId id="764" r:id="rId48"/>
    <p:sldId id="753" r:id="rId49"/>
    <p:sldId id="756" r:id="rId50"/>
    <p:sldId id="757" r:id="rId51"/>
    <p:sldId id="899" r:id="rId52"/>
    <p:sldId id="905" r:id="rId53"/>
    <p:sldId id="913" r:id="rId54"/>
    <p:sldId id="915" r:id="rId55"/>
    <p:sldId id="916" r:id="rId56"/>
    <p:sldId id="918" r:id="rId57"/>
    <p:sldId id="919" r:id="rId58"/>
    <p:sldId id="758" r:id="rId59"/>
    <p:sldId id="765" r:id="rId60"/>
    <p:sldId id="766" r:id="rId61"/>
    <p:sldId id="767" r:id="rId62"/>
    <p:sldId id="768" r:id="rId63"/>
    <p:sldId id="773" r:id="rId64"/>
    <p:sldId id="924" r:id="rId65"/>
    <p:sldId id="774" r:id="rId66"/>
    <p:sldId id="775" r:id="rId67"/>
    <p:sldId id="776" r:id="rId68"/>
    <p:sldId id="777" r:id="rId69"/>
    <p:sldId id="664" r:id="rId70"/>
    <p:sldId id="778" r:id="rId71"/>
    <p:sldId id="779" r:id="rId72"/>
    <p:sldId id="780" r:id="rId73"/>
    <p:sldId id="781" r:id="rId74"/>
    <p:sldId id="782" r:id="rId75"/>
    <p:sldId id="1263" r:id="rId76"/>
    <p:sldId id="1262" r:id="rId77"/>
    <p:sldId id="920" r:id="rId78"/>
    <p:sldId id="872" r:id="rId79"/>
    <p:sldId id="925" r:id="rId80"/>
    <p:sldId id="784" r:id="rId81"/>
    <p:sldId id="871" r:id="rId82"/>
    <p:sldId id="912" r:id="rId83"/>
    <p:sldId id="900" r:id="rId84"/>
    <p:sldId id="906" r:id="rId85"/>
    <p:sldId id="907" r:id="rId86"/>
    <p:sldId id="908" r:id="rId87"/>
    <p:sldId id="909" r:id="rId88"/>
    <p:sldId id="910" r:id="rId89"/>
    <p:sldId id="921" r:id="rId90"/>
    <p:sldId id="922" r:id="rId91"/>
    <p:sldId id="901" r:id="rId92"/>
    <p:sldId id="923" r:id="rId93"/>
    <p:sldId id="927" r:id="rId94"/>
    <p:sldId id="926" r:id="rId95"/>
    <p:sldId id="928" r:id="rId96"/>
    <p:sldId id="929" r:id="rId97"/>
    <p:sldId id="930" r:id="rId98"/>
    <p:sldId id="932" r:id="rId99"/>
    <p:sldId id="933" r:id="rId100"/>
    <p:sldId id="1024" r:id="rId101"/>
    <p:sldId id="1025" r:id="rId102"/>
    <p:sldId id="1021" r:id="rId103"/>
    <p:sldId id="1046" r:id="rId104"/>
    <p:sldId id="1022" r:id="rId105"/>
    <p:sldId id="1026" r:id="rId106"/>
    <p:sldId id="1023" r:id="rId107"/>
    <p:sldId id="911" r:id="rId108"/>
    <p:sldId id="1027" r:id="rId109"/>
    <p:sldId id="1036" r:id="rId110"/>
    <p:sldId id="1034" r:id="rId111"/>
    <p:sldId id="1032" r:id="rId112"/>
    <p:sldId id="1035" r:id="rId113"/>
    <p:sldId id="1037" r:id="rId114"/>
    <p:sldId id="1038" r:id="rId115"/>
    <p:sldId id="1039" r:id="rId116"/>
    <p:sldId id="1328" r:id="rId117"/>
    <p:sldId id="1329" r:id="rId118"/>
    <p:sldId id="1330" r:id="rId119"/>
    <p:sldId id="1040" r:id="rId120"/>
    <p:sldId id="1041" r:id="rId121"/>
    <p:sldId id="1042" r:id="rId122"/>
    <p:sldId id="1050" r:id="rId123"/>
    <p:sldId id="1048" r:id="rId124"/>
    <p:sldId id="1045" r:id="rId125"/>
    <p:sldId id="1047" r:id="rId126"/>
    <p:sldId id="1051" r:id="rId127"/>
    <p:sldId id="1331" r:id="rId128"/>
    <p:sldId id="1334" r:id="rId129"/>
    <p:sldId id="1332" r:id="rId130"/>
    <p:sldId id="1335" r:id="rId131"/>
    <p:sldId id="902" r:id="rId132"/>
    <p:sldId id="885" r:id="rId133"/>
    <p:sldId id="886" r:id="rId134"/>
    <p:sldId id="887" r:id="rId135"/>
    <p:sldId id="888" r:id="rId136"/>
    <p:sldId id="889" r:id="rId137"/>
    <p:sldId id="1351" r:id="rId138"/>
    <p:sldId id="1352" r:id="rId139"/>
    <p:sldId id="1353" r:id="rId140"/>
    <p:sldId id="1354" r:id="rId141"/>
    <p:sldId id="452" r:id="rId142"/>
    <p:sldId id="264" r:id="rId143"/>
  </p:sldIdLst>
  <p:sldSz cx="12192000" cy="6858000"/>
  <p:notesSz cx="6858000" cy="9144000"/>
  <p:custDataLst>
    <p:tags r:id="rId14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60206"/>
    <a:srgbClr val="AD2B26"/>
    <a:srgbClr val="49504F"/>
    <a:srgbClr val="B70006"/>
    <a:srgbClr val="FFFFE4"/>
    <a:srgbClr val="919191"/>
    <a:srgbClr val="333333"/>
    <a:srgbClr val="D9D9D9"/>
    <a:srgbClr val="51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397" autoAdjust="0"/>
    <p:restoredTop sz="91908" autoAdjust="0"/>
  </p:normalViewPr>
  <p:slideViewPr>
    <p:cSldViewPr snapToGrid="0">
      <p:cViewPr varScale="1">
        <p:scale>
          <a:sx n="102" d="100"/>
          <a:sy n="102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41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81.xml"/><Relationship Id="rId98" Type="http://schemas.openxmlformats.org/officeDocument/2006/relationships/slide" Target="slides/slide80.xml"/><Relationship Id="rId97" Type="http://schemas.openxmlformats.org/officeDocument/2006/relationships/slide" Target="slides/slide79.xml"/><Relationship Id="rId96" Type="http://schemas.openxmlformats.org/officeDocument/2006/relationships/slide" Target="slides/slide78.xml"/><Relationship Id="rId95" Type="http://schemas.openxmlformats.org/officeDocument/2006/relationships/slide" Target="slides/slide77.xml"/><Relationship Id="rId94" Type="http://schemas.openxmlformats.org/officeDocument/2006/relationships/slide" Target="slides/slide76.xml"/><Relationship Id="rId93" Type="http://schemas.openxmlformats.org/officeDocument/2006/relationships/slide" Target="slides/slide75.xml"/><Relationship Id="rId92" Type="http://schemas.openxmlformats.org/officeDocument/2006/relationships/slide" Target="slides/slide74.xml"/><Relationship Id="rId91" Type="http://schemas.openxmlformats.org/officeDocument/2006/relationships/slide" Target="slides/slide73.xml"/><Relationship Id="rId90" Type="http://schemas.openxmlformats.org/officeDocument/2006/relationships/slide" Target="slides/slide72.xml"/><Relationship Id="rId9" Type="http://schemas.openxmlformats.org/officeDocument/2006/relationships/slideMaster" Target="slideMasters/slideMaster8.xml"/><Relationship Id="rId89" Type="http://schemas.openxmlformats.org/officeDocument/2006/relationships/slide" Target="slides/slide71.xml"/><Relationship Id="rId88" Type="http://schemas.openxmlformats.org/officeDocument/2006/relationships/slide" Target="slides/slide70.xml"/><Relationship Id="rId87" Type="http://schemas.openxmlformats.org/officeDocument/2006/relationships/slide" Target="slides/slide69.xml"/><Relationship Id="rId86" Type="http://schemas.openxmlformats.org/officeDocument/2006/relationships/slide" Target="slides/slide68.xml"/><Relationship Id="rId85" Type="http://schemas.openxmlformats.org/officeDocument/2006/relationships/slide" Target="slides/slide67.xml"/><Relationship Id="rId84" Type="http://schemas.openxmlformats.org/officeDocument/2006/relationships/slide" Target="slides/slide66.xml"/><Relationship Id="rId83" Type="http://schemas.openxmlformats.org/officeDocument/2006/relationships/slide" Target="slides/slide65.xml"/><Relationship Id="rId82" Type="http://schemas.openxmlformats.org/officeDocument/2006/relationships/slide" Target="slides/slide64.xml"/><Relationship Id="rId81" Type="http://schemas.openxmlformats.org/officeDocument/2006/relationships/slide" Target="slides/slide63.xml"/><Relationship Id="rId80" Type="http://schemas.openxmlformats.org/officeDocument/2006/relationships/slide" Target="slides/slide62.xml"/><Relationship Id="rId8" Type="http://schemas.openxmlformats.org/officeDocument/2006/relationships/slideMaster" Target="slideMasters/slideMaster7.xml"/><Relationship Id="rId79" Type="http://schemas.openxmlformats.org/officeDocument/2006/relationships/slide" Target="slides/slide61.xml"/><Relationship Id="rId78" Type="http://schemas.openxmlformats.org/officeDocument/2006/relationships/slide" Target="slides/slide60.xml"/><Relationship Id="rId77" Type="http://schemas.openxmlformats.org/officeDocument/2006/relationships/slide" Target="slides/slide59.xml"/><Relationship Id="rId76" Type="http://schemas.openxmlformats.org/officeDocument/2006/relationships/slide" Target="slides/slide58.xml"/><Relationship Id="rId75" Type="http://schemas.openxmlformats.org/officeDocument/2006/relationships/slide" Target="slides/slide57.xml"/><Relationship Id="rId74" Type="http://schemas.openxmlformats.org/officeDocument/2006/relationships/slide" Target="slides/slide56.xml"/><Relationship Id="rId73" Type="http://schemas.openxmlformats.org/officeDocument/2006/relationships/slide" Target="slides/slide55.xml"/><Relationship Id="rId72" Type="http://schemas.openxmlformats.org/officeDocument/2006/relationships/slide" Target="slides/slide54.xml"/><Relationship Id="rId71" Type="http://schemas.openxmlformats.org/officeDocument/2006/relationships/slide" Target="slides/slide53.xml"/><Relationship Id="rId70" Type="http://schemas.openxmlformats.org/officeDocument/2006/relationships/slide" Target="slides/slide52.xml"/><Relationship Id="rId7" Type="http://schemas.openxmlformats.org/officeDocument/2006/relationships/slideMaster" Target="slideMasters/slideMaster6.xml"/><Relationship Id="rId69" Type="http://schemas.openxmlformats.org/officeDocument/2006/relationships/slide" Target="slides/slide51.xml"/><Relationship Id="rId68" Type="http://schemas.openxmlformats.org/officeDocument/2006/relationships/slide" Target="slides/slide50.xml"/><Relationship Id="rId67" Type="http://schemas.openxmlformats.org/officeDocument/2006/relationships/slide" Target="slides/slide49.xml"/><Relationship Id="rId66" Type="http://schemas.openxmlformats.org/officeDocument/2006/relationships/slide" Target="slides/slide48.xml"/><Relationship Id="rId65" Type="http://schemas.openxmlformats.org/officeDocument/2006/relationships/slide" Target="slides/slide47.xml"/><Relationship Id="rId64" Type="http://schemas.openxmlformats.org/officeDocument/2006/relationships/slide" Target="slides/slide46.xml"/><Relationship Id="rId63" Type="http://schemas.openxmlformats.org/officeDocument/2006/relationships/slide" Target="slides/slide45.xml"/><Relationship Id="rId62" Type="http://schemas.openxmlformats.org/officeDocument/2006/relationships/slide" Target="slides/slide44.xml"/><Relationship Id="rId61" Type="http://schemas.openxmlformats.org/officeDocument/2006/relationships/slide" Target="slides/slide43.xml"/><Relationship Id="rId60" Type="http://schemas.openxmlformats.org/officeDocument/2006/relationships/slide" Target="slides/slide42.xml"/><Relationship Id="rId6" Type="http://schemas.openxmlformats.org/officeDocument/2006/relationships/slideMaster" Target="slideMasters/slideMaster5.xml"/><Relationship Id="rId59" Type="http://schemas.openxmlformats.org/officeDocument/2006/relationships/slide" Target="slides/slide41.xml"/><Relationship Id="rId58" Type="http://schemas.openxmlformats.org/officeDocument/2006/relationships/slide" Target="slides/slide40.xml"/><Relationship Id="rId57" Type="http://schemas.openxmlformats.org/officeDocument/2006/relationships/slide" Target="slides/slide39.xml"/><Relationship Id="rId56" Type="http://schemas.openxmlformats.org/officeDocument/2006/relationships/slide" Target="slides/slide38.xml"/><Relationship Id="rId55" Type="http://schemas.openxmlformats.org/officeDocument/2006/relationships/slide" Target="slides/slide37.xml"/><Relationship Id="rId54" Type="http://schemas.openxmlformats.org/officeDocument/2006/relationships/slide" Target="slides/slide36.xml"/><Relationship Id="rId53" Type="http://schemas.openxmlformats.org/officeDocument/2006/relationships/slide" Target="slides/slide35.xml"/><Relationship Id="rId52" Type="http://schemas.openxmlformats.org/officeDocument/2006/relationships/slide" Target="slides/slide34.xml"/><Relationship Id="rId51" Type="http://schemas.openxmlformats.org/officeDocument/2006/relationships/slide" Target="slides/slide33.xml"/><Relationship Id="rId50" Type="http://schemas.openxmlformats.org/officeDocument/2006/relationships/slide" Target="slides/slide32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31.xml"/><Relationship Id="rId48" Type="http://schemas.openxmlformats.org/officeDocument/2006/relationships/slide" Target="slides/slide30.xml"/><Relationship Id="rId47" Type="http://schemas.openxmlformats.org/officeDocument/2006/relationships/slide" Target="slides/slide29.xml"/><Relationship Id="rId46" Type="http://schemas.openxmlformats.org/officeDocument/2006/relationships/slide" Target="slides/slide28.xml"/><Relationship Id="rId45" Type="http://schemas.openxmlformats.org/officeDocument/2006/relationships/slide" Target="slides/slide27.xml"/><Relationship Id="rId44" Type="http://schemas.openxmlformats.org/officeDocument/2006/relationships/slide" Target="slides/slide26.xml"/><Relationship Id="rId43" Type="http://schemas.openxmlformats.org/officeDocument/2006/relationships/slide" Target="slides/slide25.xml"/><Relationship Id="rId42" Type="http://schemas.openxmlformats.org/officeDocument/2006/relationships/slide" Target="slides/slide24.xml"/><Relationship Id="rId41" Type="http://schemas.openxmlformats.org/officeDocument/2006/relationships/slide" Target="slides/slide23.xml"/><Relationship Id="rId40" Type="http://schemas.openxmlformats.org/officeDocument/2006/relationships/slide" Target="slides/slide22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21.xml"/><Relationship Id="rId38" Type="http://schemas.openxmlformats.org/officeDocument/2006/relationships/slide" Target="slides/slide20.xml"/><Relationship Id="rId37" Type="http://schemas.openxmlformats.org/officeDocument/2006/relationships/slide" Target="slides/slide19.xml"/><Relationship Id="rId36" Type="http://schemas.openxmlformats.org/officeDocument/2006/relationships/slide" Target="slides/slide18.xml"/><Relationship Id="rId35" Type="http://schemas.openxmlformats.org/officeDocument/2006/relationships/slide" Target="slides/slide17.xml"/><Relationship Id="rId34" Type="http://schemas.openxmlformats.org/officeDocument/2006/relationships/slide" Target="slides/slide16.xml"/><Relationship Id="rId33" Type="http://schemas.openxmlformats.org/officeDocument/2006/relationships/slide" Target="slides/slide15.xml"/><Relationship Id="rId32" Type="http://schemas.openxmlformats.org/officeDocument/2006/relationships/slide" Target="slides/slide14.xml"/><Relationship Id="rId31" Type="http://schemas.openxmlformats.org/officeDocument/2006/relationships/slide" Target="slides/slide13.xml"/><Relationship Id="rId30" Type="http://schemas.openxmlformats.org/officeDocument/2006/relationships/slide" Target="slides/slide12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1.xml"/><Relationship Id="rId28" Type="http://schemas.openxmlformats.org/officeDocument/2006/relationships/slide" Target="slides/slide10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9.xml"/><Relationship Id="rId25" Type="http://schemas.openxmlformats.org/officeDocument/2006/relationships/slide" Target="slides/slide8.xml"/><Relationship Id="rId24" Type="http://schemas.openxmlformats.org/officeDocument/2006/relationships/slide" Target="slides/slide7.xml"/><Relationship Id="rId23" Type="http://schemas.openxmlformats.org/officeDocument/2006/relationships/slide" Target="slides/slide6.xml"/><Relationship Id="rId22" Type="http://schemas.openxmlformats.org/officeDocument/2006/relationships/slide" Target="slides/slide5.xml"/><Relationship Id="rId21" Type="http://schemas.openxmlformats.org/officeDocument/2006/relationships/slide" Target="slides/slide4.xml"/><Relationship Id="rId20" Type="http://schemas.openxmlformats.org/officeDocument/2006/relationships/slide" Target="slides/slide3.xml"/><Relationship Id="rId2" Type="http://schemas.openxmlformats.org/officeDocument/2006/relationships/theme" Target="theme/theme1.xml"/><Relationship Id="rId19" Type="http://schemas.openxmlformats.org/officeDocument/2006/relationships/slide" Target="slides/slide2.xml"/><Relationship Id="rId18" Type="http://schemas.openxmlformats.org/officeDocument/2006/relationships/slide" Target="slides/slide1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8" Type="http://schemas.openxmlformats.org/officeDocument/2006/relationships/tags" Target="tags/tag18.xml"/><Relationship Id="rId147" Type="http://schemas.openxmlformats.org/officeDocument/2006/relationships/tableStyles" Target="tableStyles.xml"/><Relationship Id="rId146" Type="http://schemas.openxmlformats.org/officeDocument/2006/relationships/viewProps" Target="viewProps.xml"/><Relationship Id="rId145" Type="http://schemas.openxmlformats.org/officeDocument/2006/relationships/presProps" Target="presProps.xml"/><Relationship Id="rId144" Type="http://schemas.openxmlformats.org/officeDocument/2006/relationships/handoutMaster" Target="handoutMasters/handoutMaster1.xml"/><Relationship Id="rId143" Type="http://schemas.openxmlformats.org/officeDocument/2006/relationships/slide" Target="slides/slide125.xml"/><Relationship Id="rId142" Type="http://schemas.openxmlformats.org/officeDocument/2006/relationships/slide" Target="slides/slide124.xml"/><Relationship Id="rId141" Type="http://schemas.openxmlformats.org/officeDocument/2006/relationships/slide" Target="slides/slide123.xml"/><Relationship Id="rId140" Type="http://schemas.openxmlformats.org/officeDocument/2006/relationships/slide" Target="slides/slide122.xml"/><Relationship Id="rId14" Type="http://schemas.openxmlformats.org/officeDocument/2006/relationships/slideMaster" Target="slideMasters/slideMaster13.xml"/><Relationship Id="rId139" Type="http://schemas.openxmlformats.org/officeDocument/2006/relationships/slide" Target="slides/slide121.xml"/><Relationship Id="rId138" Type="http://schemas.openxmlformats.org/officeDocument/2006/relationships/slide" Target="slides/slide120.xml"/><Relationship Id="rId137" Type="http://schemas.openxmlformats.org/officeDocument/2006/relationships/slide" Target="slides/slide119.xml"/><Relationship Id="rId136" Type="http://schemas.openxmlformats.org/officeDocument/2006/relationships/slide" Target="slides/slide118.xml"/><Relationship Id="rId135" Type="http://schemas.openxmlformats.org/officeDocument/2006/relationships/slide" Target="slides/slide117.xml"/><Relationship Id="rId134" Type="http://schemas.openxmlformats.org/officeDocument/2006/relationships/slide" Target="slides/slide116.xml"/><Relationship Id="rId133" Type="http://schemas.openxmlformats.org/officeDocument/2006/relationships/slide" Target="slides/slide115.xml"/><Relationship Id="rId132" Type="http://schemas.openxmlformats.org/officeDocument/2006/relationships/slide" Target="slides/slide114.xml"/><Relationship Id="rId131" Type="http://schemas.openxmlformats.org/officeDocument/2006/relationships/slide" Target="slides/slide113.xml"/><Relationship Id="rId130" Type="http://schemas.openxmlformats.org/officeDocument/2006/relationships/slide" Target="slides/slide112.xml"/><Relationship Id="rId13" Type="http://schemas.openxmlformats.org/officeDocument/2006/relationships/slideMaster" Target="slideMasters/slideMaster12.xml"/><Relationship Id="rId129" Type="http://schemas.openxmlformats.org/officeDocument/2006/relationships/slide" Target="slides/slide111.xml"/><Relationship Id="rId128" Type="http://schemas.openxmlformats.org/officeDocument/2006/relationships/slide" Target="slides/slide110.xml"/><Relationship Id="rId127" Type="http://schemas.openxmlformats.org/officeDocument/2006/relationships/slide" Target="slides/slide109.xml"/><Relationship Id="rId126" Type="http://schemas.openxmlformats.org/officeDocument/2006/relationships/slide" Target="slides/slide108.xml"/><Relationship Id="rId125" Type="http://schemas.openxmlformats.org/officeDocument/2006/relationships/slide" Target="slides/slide107.xml"/><Relationship Id="rId124" Type="http://schemas.openxmlformats.org/officeDocument/2006/relationships/slide" Target="slides/slide106.xml"/><Relationship Id="rId123" Type="http://schemas.openxmlformats.org/officeDocument/2006/relationships/slide" Target="slides/slide105.xml"/><Relationship Id="rId122" Type="http://schemas.openxmlformats.org/officeDocument/2006/relationships/slide" Target="slides/slide104.xml"/><Relationship Id="rId121" Type="http://schemas.openxmlformats.org/officeDocument/2006/relationships/slide" Target="slides/slide103.xml"/><Relationship Id="rId120" Type="http://schemas.openxmlformats.org/officeDocument/2006/relationships/slide" Target="slides/slide102.xml"/><Relationship Id="rId12" Type="http://schemas.openxmlformats.org/officeDocument/2006/relationships/slideMaster" Target="slideMasters/slideMaster11.xml"/><Relationship Id="rId119" Type="http://schemas.openxmlformats.org/officeDocument/2006/relationships/slide" Target="slides/slide101.xml"/><Relationship Id="rId118" Type="http://schemas.openxmlformats.org/officeDocument/2006/relationships/slide" Target="slides/slide100.xml"/><Relationship Id="rId117" Type="http://schemas.openxmlformats.org/officeDocument/2006/relationships/slide" Target="slides/slide99.xml"/><Relationship Id="rId116" Type="http://schemas.openxmlformats.org/officeDocument/2006/relationships/slide" Target="slides/slide98.xml"/><Relationship Id="rId115" Type="http://schemas.openxmlformats.org/officeDocument/2006/relationships/slide" Target="slides/slide97.xml"/><Relationship Id="rId114" Type="http://schemas.openxmlformats.org/officeDocument/2006/relationships/slide" Target="slides/slide96.xml"/><Relationship Id="rId113" Type="http://schemas.openxmlformats.org/officeDocument/2006/relationships/slide" Target="slides/slide95.xml"/><Relationship Id="rId112" Type="http://schemas.openxmlformats.org/officeDocument/2006/relationships/slide" Target="slides/slide94.xml"/><Relationship Id="rId111" Type="http://schemas.openxmlformats.org/officeDocument/2006/relationships/slide" Target="slides/slide93.xml"/><Relationship Id="rId110" Type="http://schemas.openxmlformats.org/officeDocument/2006/relationships/slide" Target="slides/slide92.xml"/><Relationship Id="rId11" Type="http://schemas.openxmlformats.org/officeDocument/2006/relationships/slideMaster" Target="slideMasters/slideMaster10.xml"/><Relationship Id="rId109" Type="http://schemas.openxmlformats.org/officeDocument/2006/relationships/slide" Target="slides/slide91.xml"/><Relationship Id="rId108" Type="http://schemas.openxmlformats.org/officeDocument/2006/relationships/slide" Target="slides/slide90.xml"/><Relationship Id="rId107" Type="http://schemas.openxmlformats.org/officeDocument/2006/relationships/slide" Target="slides/slide89.xml"/><Relationship Id="rId106" Type="http://schemas.openxmlformats.org/officeDocument/2006/relationships/slide" Target="slides/slide88.xml"/><Relationship Id="rId105" Type="http://schemas.openxmlformats.org/officeDocument/2006/relationships/slide" Target="slides/slide87.xml"/><Relationship Id="rId104" Type="http://schemas.openxmlformats.org/officeDocument/2006/relationships/slide" Target="slides/slide86.xml"/><Relationship Id="rId103" Type="http://schemas.openxmlformats.org/officeDocument/2006/relationships/slide" Target="slides/slide85.xml"/><Relationship Id="rId102" Type="http://schemas.openxmlformats.org/officeDocument/2006/relationships/slide" Target="slides/slide84.xml"/><Relationship Id="rId101" Type="http://schemas.openxmlformats.org/officeDocument/2006/relationships/slide" Target="slides/slide83.xml"/><Relationship Id="rId100" Type="http://schemas.openxmlformats.org/officeDocument/2006/relationships/slide" Target="slides/slide82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DFD10-C36A-A44C-AC52-E91D9A58CF7E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0B397-CD8F-1C4C-97BB-ADF18DDD1C0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sv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jpeg>
</file>

<file path=ppt/media/image143.png>
</file>

<file path=ppt/media/image14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GIF>
</file>

<file path=ppt/media/image97.GIF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7ACF5-0677-4CC5-89ED-AE83D3F585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2244725"/>
            <a:ext cx="10541000" cy="1158875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主标题</a:t>
            </a:r>
            <a:endParaRPr kumimoji="1" lang="zh-CN" altLang="en-US" dirty="0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454401"/>
            <a:ext cx="10540999" cy="630237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</a:lstStyle>
          <a:p>
            <a:pPr lvl="0"/>
            <a:r>
              <a:rPr kumimoji="1" lang="zh-CN" altLang="en-US" dirty="0"/>
              <a:t>副标题内容，如若没有可以删除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56000"/>
            <a:ext cx="1069880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646133"/>
            <a:ext cx="10749598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lnSpc>
                <a:spcPct val="150000"/>
              </a:lnSpc>
              <a:buFont typeface="Wingdings" panose="05000000000000000000" pitchFamily="2" charset="2"/>
              <a:buChar char="l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6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46133"/>
            <a:ext cx="10719120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720090" indent="-360045">
              <a:lnSpc>
                <a:spcPct val="150000"/>
              </a:lnSpc>
              <a:buFont typeface="+mj-lt"/>
              <a:buAutoNum type="arabicPeriod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6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1" y="940081"/>
            <a:ext cx="1071912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5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8056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6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46133"/>
            <a:ext cx="10748057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buFont typeface="Wingdings" panose="05000000000000000000" pitchFamily="2" charset="2"/>
              <a:buChar char="l"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anose="05000000000000000000" pitchFamily="2" charset="2"/>
              <a:buChar char="l"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940081"/>
            <a:ext cx="9845675" cy="487143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数字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3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934933"/>
            <a:ext cx="10719120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720090" indent="-360045">
              <a:lnSpc>
                <a:spcPct val="150000"/>
              </a:lnSpc>
              <a:buFont typeface="+mj-lt"/>
              <a:buAutoNum type="arabicPeriod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+项目编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3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945093"/>
            <a:ext cx="10748057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buFont typeface="Wingdings" panose="05000000000000000000" pitchFamily="2" charset="2"/>
              <a:buChar char="l"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anose="05000000000000000000" pitchFamily="2" charset="2"/>
              <a:buChar char="l"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由发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  <a:endParaRPr lang="zh-CN" altLang="en-US">
                <a:solidFill>
                  <a:srgbClr val="AD2B26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步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步骤</a:t>
              </a:r>
              <a:endParaRPr lang="zh-CN" altLang="en-US">
                <a:solidFill>
                  <a:srgbClr val="AD2B26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步骤标题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  <a:endParaRPr lang="zh-CN" altLang="en-US">
                <a:solidFill>
                  <a:srgbClr val="AD2B26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六边形 27"/>
          <p:cNvSpPr/>
          <p:nvPr userDrawn="1"/>
        </p:nvSpPr>
        <p:spPr>
          <a:xfrm rot="5400000">
            <a:off x="941355" y="3612018"/>
            <a:ext cx="1225219" cy="1056223"/>
          </a:xfrm>
          <a:prstGeom prst="hexagon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3" name="六边形 22"/>
          <p:cNvSpPr/>
          <p:nvPr userDrawn="1"/>
        </p:nvSpPr>
        <p:spPr>
          <a:xfrm rot="5400000">
            <a:off x="1484022" y="2632538"/>
            <a:ext cx="1944550" cy="1676336"/>
          </a:xfrm>
          <a:prstGeom prst="hexagon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36556"/>
            <a:ext cx="5760538" cy="4710244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7" name="标题占位符 1"/>
          <p:cNvSpPr txBox="1">
            <a:spLocks noChangeArrowheads="1"/>
          </p:cNvSpPr>
          <p:nvPr userDrawn="1"/>
        </p:nvSpPr>
        <p:spPr bwMode="auto">
          <a:xfrm>
            <a:off x="1695420" y="2987770"/>
            <a:ext cx="1567542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40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思考</a:t>
            </a:r>
            <a:endParaRPr lang="zh-CN" altLang="en-US" sz="40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24" name="六边形 23"/>
          <p:cNvSpPr/>
          <p:nvPr userDrawn="1"/>
        </p:nvSpPr>
        <p:spPr>
          <a:xfrm rot="5400000">
            <a:off x="3294074" y="2254203"/>
            <a:ext cx="566610" cy="488457"/>
          </a:xfrm>
          <a:prstGeom prst="hexagon">
            <a:avLst/>
          </a:prstGeom>
          <a:solidFill>
            <a:srgbClr val="AD2B2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六边形 24"/>
          <p:cNvSpPr/>
          <p:nvPr userDrawn="1"/>
        </p:nvSpPr>
        <p:spPr>
          <a:xfrm rot="5400000">
            <a:off x="1198356" y="4231536"/>
            <a:ext cx="298934" cy="257702"/>
          </a:xfrm>
          <a:prstGeom prst="hexagon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六边形 25"/>
          <p:cNvSpPr/>
          <p:nvPr userDrawn="1"/>
        </p:nvSpPr>
        <p:spPr>
          <a:xfrm rot="5400000">
            <a:off x="3642476" y="4490365"/>
            <a:ext cx="566612" cy="488459"/>
          </a:xfrm>
          <a:prstGeom prst="hexagon">
            <a:avLst/>
          </a:prstGeom>
          <a:noFill/>
          <a:ln w="1905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六边形 29"/>
          <p:cNvSpPr/>
          <p:nvPr userDrawn="1"/>
        </p:nvSpPr>
        <p:spPr>
          <a:xfrm rot="5400000">
            <a:off x="1190641" y="1820150"/>
            <a:ext cx="854974" cy="737047"/>
          </a:xfrm>
          <a:prstGeom prst="hexagon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/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>
                <a:solidFill>
                  <a:schemeClr val="bg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总结</a:t>
            </a:r>
            <a:endParaRPr lang="zh-TW" altLang="zh-CN" sz="4800" kern="0">
              <a:solidFill>
                <a:schemeClr val="bg1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92870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/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9pPr>
            </a:lstStyle>
            <a:p>
              <a:pPr algn="ctr"/>
              <a:r>
                <a:rPr lang="zh-CN" altLang="en-US" sz="4000">
                  <a:latin typeface="阿里巴巴普惠体" panose="00020600040101010101" charset="-122"/>
                  <a:ea typeface="阿里巴巴普惠体" panose="00020600040101010101" charset="-122"/>
                  <a:cs typeface="阿里巴巴普惠体" panose="00020600040101010101" charset="-122"/>
                </a:rPr>
                <a:t>总结</a:t>
              </a:r>
              <a:endParaRPr lang="zh-CN" altLang="en-US" sz="40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/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>
                <a:solidFill>
                  <a:schemeClr val="bg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总结</a:t>
            </a:r>
            <a:endParaRPr lang="zh-TW" altLang="zh-CN" sz="4800" kern="0">
              <a:solidFill>
                <a:schemeClr val="bg1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21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5" name="泪珠形 14"/>
          <p:cNvSpPr/>
          <p:nvPr userDrawn="1"/>
        </p:nvSpPr>
        <p:spPr>
          <a:xfrm>
            <a:off x="1013943" y="3264492"/>
            <a:ext cx="1399001" cy="1399001"/>
          </a:xfrm>
          <a:prstGeom prst="teardrop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0" name="泪珠形 19"/>
          <p:cNvSpPr/>
          <p:nvPr userDrawn="1"/>
        </p:nvSpPr>
        <p:spPr>
          <a:xfrm>
            <a:off x="1645363" y="2434299"/>
            <a:ext cx="2017950" cy="2017950"/>
          </a:xfrm>
          <a:prstGeom prst="teardrop">
            <a:avLst/>
          </a:prstGeom>
          <a:solidFill>
            <a:schemeClr val="bg1"/>
          </a:solidFill>
          <a:ln w="114300">
            <a:solidFill>
              <a:srgbClr val="B602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标题占位符 1"/>
          <p:cNvSpPr txBox="1">
            <a:spLocks noChangeArrowheads="1"/>
          </p:cNvSpPr>
          <p:nvPr userDrawn="1"/>
        </p:nvSpPr>
        <p:spPr bwMode="auto">
          <a:xfrm>
            <a:off x="1938193" y="2679748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36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思路</a:t>
            </a:r>
            <a:endParaRPr lang="en-US" altLang="zh-CN" sz="36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23" name="泪珠形 22"/>
          <p:cNvSpPr/>
          <p:nvPr userDrawn="1"/>
        </p:nvSpPr>
        <p:spPr>
          <a:xfrm>
            <a:off x="3663313" y="4089233"/>
            <a:ext cx="439924" cy="439924"/>
          </a:xfrm>
          <a:prstGeom prst="teardrop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泪珠形 23"/>
          <p:cNvSpPr/>
          <p:nvPr userDrawn="1"/>
        </p:nvSpPr>
        <p:spPr>
          <a:xfrm>
            <a:off x="2152487" y="2051117"/>
            <a:ext cx="260457" cy="260457"/>
          </a:xfrm>
          <a:prstGeom prst="teardrop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泪珠形 24"/>
          <p:cNvSpPr/>
          <p:nvPr userDrawn="1"/>
        </p:nvSpPr>
        <p:spPr>
          <a:xfrm>
            <a:off x="844996" y="3381144"/>
            <a:ext cx="562210" cy="562210"/>
          </a:xfrm>
          <a:prstGeom prst="teardrop">
            <a:avLst/>
          </a:prstGeom>
          <a:noFill/>
          <a:ln w="12700">
            <a:solidFill>
              <a:srgbClr val="DE001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今日作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 userDrawn="1"/>
        </p:nvSpPr>
        <p:spPr>
          <a:xfrm rot="2700000">
            <a:off x="3564412" y="3089727"/>
            <a:ext cx="936368" cy="93636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9" name="矩形 38"/>
          <p:cNvSpPr/>
          <p:nvPr userDrawn="1"/>
        </p:nvSpPr>
        <p:spPr>
          <a:xfrm rot="2700000">
            <a:off x="3711024" y="4032814"/>
            <a:ext cx="643144" cy="643144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 rot="2700000">
            <a:off x="1595908" y="2140629"/>
            <a:ext cx="219635" cy="219635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2" name="矩形 41"/>
          <p:cNvSpPr/>
          <p:nvPr userDrawn="1"/>
        </p:nvSpPr>
        <p:spPr>
          <a:xfrm rot="2700000">
            <a:off x="1559312" y="4247863"/>
            <a:ext cx="494750" cy="494750"/>
          </a:xfrm>
          <a:prstGeom prst="rect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4" name="矩形 43"/>
          <p:cNvSpPr/>
          <p:nvPr userDrawn="1"/>
        </p:nvSpPr>
        <p:spPr>
          <a:xfrm rot="2700000">
            <a:off x="986540" y="2161712"/>
            <a:ext cx="361655" cy="361655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0" name="矩形 39"/>
          <p:cNvSpPr/>
          <p:nvPr userDrawn="1"/>
        </p:nvSpPr>
        <p:spPr>
          <a:xfrm rot="2700000">
            <a:off x="1815645" y="2537749"/>
            <a:ext cx="1828800" cy="1828800"/>
          </a:xfrm>
          <a:prstGeom prst="rect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371600"/>
            <a:ext cx="5760538" cy="467360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21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33" name="标题占位符 1"/>
          <p:cNvSpPr txBox="1">
            <a:spLocks noChangeArrowheads="1"/>
          </p:cNvSpPr>
          <p:nvPr userDrawn="1"/>
        </p:nvSpPr>
        <p:spPr bwMode="auto">
          <a:xfrm>
            <a:off x="1938193" y="2679748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36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今日</a:t>
            </a:r>
            <a:endParaRPr lang="en-US" altLang="zh-CN" sz="36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pPr algn="ctr"/>
            <a:r>
              <a:rPr lang="zh-CN" altLang="en-US" sz="36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作业</a:t>
            </a:r>
            <a:endParaRPr lang="zh-CN" altLang="en-US" sz="36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45" name="矩形 44"/>
          <p:cNvSpPr/>
          <p:nvPr userDrawn="1"/>
        </p:nvSpPr>
        <p:spPr>
          <a:xfrm rot="2700000">
            <a:off x="4273426" y="2466440"/>
            <a:ext cx="263657" cy="263657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200" marR="0" indent="-4572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200" marR="0" lvl="0" indent="-4572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/>
            </a:pPr>
            <a:r>
              <a:rPr kumimoji="1" lang="zh-CN" altLang="en-US" dirty="0"/>
              <a:t>此内容上下居中对齐，可根据实际情况微调位置和字体大小</a:t>
            </a:r>
            <a:endParaRPr kumimoji="1" lang="zh-CN" altLang="en-US" dirty="0"/>
          </a:p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56000"/>
            <a:ext cx="1069880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646133"/>
            <a:ext cx="10749598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lnSpc>
                <a:spcPct val="150000"/>
              </a:lnSpc>
              <a:buFont typeface="Wingdings" panose="05000000000000000000" pitchFamily="2" charset="2"/>
              <a:buChar char="l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6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46133"/>
            <a:ext cx="10719120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720090" indent="-360045">
              <a:lnSpc>
                <a:spcPct val="150000"/>
              </a:lnSpc>
              <a:buFont typeface="+mj-lt"/>
              <a:buAutoNum type="arabicPeriod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6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1" y="940081"/>
            <a:ext cx="1071912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5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8056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6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46133"/>
            <a:ext cx="10748057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buFont typeface="Wingdings" panose="05000000000000000000" pitchFamily="2" charset="2"/>
              <a:buChar char="l"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anose="05000000000000000000" pitchFamily="2" charset="2"/>
              <a:buChar char="l"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940081"/>
            <a:ext cx="9845675" cy="487143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数字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3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934933"/>
            <a:ext cx="10719120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720090" indent="-360045">
              <a:lnSpc>
                <a:spcPct val="150000"/>
              </a:lnSpc>
              <a:buFont typeface="+mj-lt"/>
              <a:buAutoNum type="arabicPeriod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+项目编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3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945093"/>
            <a:ext cx="10748057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buFont typeface="Wingdings" panose="05000000000000000000" pitchFamily="2" charset="2"/>
              <a:buChar char="l"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anose="05000000000000000000" pitchFamily="2" charset="2"/>
              <a:buChar char="l"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由发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  <a:endParaRPr lang="zh-CN" altLang="en-US">
                <a:solidFill>
                  <a:srgbClr val="AD2B26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步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步骤</a:t>
              </a:r>
              <a:endParaRPr lang="zh-CN" altLang="en-US">
                <a:solidFill>
                  <a:srgbClr val="AD2B26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步骤标题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  <a:endParaRPr lang="zh-CN" altLang="en-US">
                <a:solidFill>
                  <a:srgbClr val="AD2B26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六边形 27"/>
          <p:cNvSpPr/>
          <p:nvPr userDrawn="1"/>
        </p:nvSpPr>
        <p:spPr>
          <a:xfrm rot="5400000">
            <a:off x="941355" y="3612018"/>
            <a:ext cx="1225219" cy="1056223"/>
          </a:xfrm>
          <a:prstGeom prst="hexagon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3" name="六边形 22"/>
          <p:cNvSpPr/>
          <p:nvPr userDrawn="1"/>
        </p:nvSpPr>
        <p:spPr>
          <a:xfrm rot="5400000">
            <a:off x="1484022" y="2632538"/>
            <a:ext cx="1944550" cy="1676336"/>
          </a:xfrm>
          <a:prstGeom prst="hexagon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36556"/>
            <a:ext cx="5760538" cy="4710244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7" name="标题占位符 1"/>
          <p:cNvSpPr txBox="1">
            <a:spLocks noChangeArrowheads="1"/>
          </p:cNvSpPr>
          <p:nvPr userDrawn="1"/>
        </p:nvSpPr>
        <p:spPr bwMode="auto">
          <a:xfrm>
            <a:off x="1695420" y="2987770"/>
            <a:ext cx="1567542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40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思考</a:t>
            </a:r>
            <a:endParaRPr lang="zh-CN" altLang="en-US" sz="40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24" name="六边形 23"/>
          <p:cNvSpPr/>
          <p:nvPr userDrawn="1"/>
        </p:nvSpPr>
        <p:spPr>
          <a:xfrm rot="5400000">
            <a:off x="3294074" y="2254203"/>
            <a:ext cx="566610" cy="488457"/>
          </a:xfrm>
          <a:prstGeom prst="hexagon">
            <a:avLst/>
          </a:prstGeom>
          <a:solidFill>
            <a:srgbClr val="AD2B2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六边形 24"/>
          <p:cNvSpPr/>
          <p:nvPr userDrawn="1"/>
        </p:nvSpPr>
        <p:spPr>
          <a:xfrm rot="5400000">
            <a:off x="1198356" y="4231536"/>
            <a:ext cx="298934" cy="257702"/>
          </a:xfrm>
          <a:prstGeom prst="hexagon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六边形 25"/>
          <p:cNvSpPr/>
          <p:nvPr userDrawn="1"/>
        </p:nvSpPr>
        <p:spPr>
          <a:xfrm rot="5400000">
            <a:off x="3642476" y="4490365"/>
            <a:ext cx="566612" cy="488459"/>
          </a:xfrm>
          <a:prstGeom prst="hexagon">
            <a:avLst/>
          </a:prstGeom>
          <a:noFill/>
          <a:ln w="1905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六边形 29"/>
          <p:cNvSpPr/>
          <p:nvPr userDrawn="1"/>
        </p:nvSpPr>
        <p:spPr>
          <a:xfrm rot="5400000">
            <a:off x="1190641" y="1820150"/>
            <a:ext cx="854974" cy="737047"/>
          </a:xfrm>
          <a:prstGeom prst="hexagon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/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>
                <a:solidFill>
                  <a:schemeClr val="bg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总结</a:t>
            </a:r>
            <a:endParaRPr lang="zh-TW" altLang="zh-CN" sz="4800" kern="0">
              <a:solidFill>
                <a:schemeClr val="bg1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92870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/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9pPr>
            </a:lstStyle>
            <a:p>
              <a:pPr algn="ctr"/>
              <a:r>
                <a:rPr lang="zh-CN" altLang="en-US" sz="4000">
                  <a:latin typeface="阿里巴巴普惠体" panose="00020600040101010101" charset="-122"/>
                  <a:ea typeface="阿里巴巴普惠体" panose="00020600040101010101" charset="-122"/>
                  <a:cs typeface="阿里巴巴普惠体" panose="00020600040101010101" charset="-122"/>
                </a:rPr>
                <a:t>总结</a:t>
              </a:r>
              <a:endParaRPr lang="zh-CN" altLang="en-US" sz="40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endParaRPr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/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>
                <a:solidFill>
                  <a:schemeClr val="bg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总结</a:t>
            </a:r>
            <a:endParaRPr lang="zh-TW" altLang="zh-CN" sz="4800" kern="0">
              <a:solidFill>
                <a:schemeClr val="bg1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21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5" name="泪珠形 14"/>
          <p:cNvSpPr/>
          <p:nvPr userDrawn="1"/>
        </p:nvSpPr>
        <p:spPr>
          <a:xfrm>
            <a:off x="1013943" y="3264492"/>
            <a:ext cx="1399001" cy="1399001"/>
          </a:xfrm>
          <a:prstGeom prst="teardrop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0" name="泪珠形 19"/>
          <p:cNvSpPr/>
          <p:nvPr userDrawn="1"/>
        </p:nvSpPr>
        <p:spPr>
          <a:xfrm>
            <a:off x="1645363" y="2434299"/>
            <a:ext cx="2017950" cy="2017950"/>
          </a:xfrm>
          <a:prstGeom prst="teardrop">
            <a:avLst/>
          </a:prstGeom>
          <a:solidFill>
            <a:schemeClr val="bg1"/>
          </a:solidFill>
          <a:ln w="114300">
            <a:solidFill>
              <a:srgbClr val="B602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标题占位符 1"/>
          <p:cNvSpPr txBox="1">
            <a:spLocks noChangeArrowheads="1"/>
          </p:cNvSpPr>
          <p:nvPr userDrawn="1"/>
        </p:nvSpPr>
        <p:spPr bwMode="auto">
          <a:xfrm>
            <a:off x="1938193" y="2679748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36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思路</a:t>
            </a:r>
            <a:endParaRPr lang="en-US" altLang="zh-CN" sz="36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23" name="泪珠形 22"/>
          <p:cNvSpPr/>
          <p:nvPr userDrawn="1"/>
        </p:nvSpPr>
        <p:spPr>
          <a:xfrm>
            <a:off x="3663313" y="4089233"/>
            <a:ext cx="439924" cy="439924"/>
          </a:xfrm>
          <a:prstGeom prst="teardrop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泪珠形 23"/>
          <p:cNvSpPr/>
          <p:nvPr userDrawn="1"/>
        </p:nvSpPr>
        <p:spPr>
          <a:xfrm>
            <a:off x="2152487" y="2051117"/>
            <a:ext cx="260457" cy="260457"/>
          </a:xfrm>
          <a:prstGeom prst="teardrop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泪珠形 24"/>
          <p:cNvSpPr/>
          <p:nvPr userDrawn="1"/>
        </p:nvSpPr>
        <p:spPr>
          <a:xfrm>
            <a:off x="844996" y="3381144"/>
            <a:ext cx="562210" cy="562210"/>
          </a:xfrm>
          <a:prstGeom prst="teardrop">
            <a:avLst/>
          </a:prstGeom>
          <a:noFill/>
          <a:ln w="12700">
            <a:solidFill>
              <a:srgbClr val="DE001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今日作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 userDrawn="1"/>
        </p:nvSpPr>
        <p:spPr>
          <a:xfrm rot="2700000">
            <a:off x="3564412" y="3089727"/>
            <a:ext cx="936368" cy="93636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9" name="矩形 38"/>
          <p:cNvSpPr/>
          <p:nvPr userDrawn="1"/>
        </p:nvSpPr>
        <p:spPr>
          <a:xfrm rot="2700000">
            <a:off x="3711024" y="4032814"/>
            <a:ext cx="643144" cy="643144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 rot="2700000">
            <a:off x="1595908" y="2140629"/>
            <a:ext cx="219635" cy="219635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2" name="矩形 41"/>
          <p:cNvSpPr/>
          <p:nvPr userDrawn="1"/>
        </p:nvSpPr>
        <p:spPr>
          <a:xfrm rot="2700000">
            <a:off x="1559312" y="4247863"/>
            <a:ext cx="494750" cy="494750"/>
          </a:xfrm>
          <a:prstGeom prst="rect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4" name="矩形 43"/>
          <p:cNvSpPr/>
          <p:nvPr userDrawn="1"/>
        </p:nvSpPr>
        <p:spPr>
          <a:xfrm rot="2700000">
            <a:off x="986540" y="2161712"/>
            <a:ext cx="361655" cy="361655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0" name="矩形 39"/>
          <p:cNvSpPr/>
          <p:nvPr userDrawn="1"/>
        </p:nvSpPr>
        <p:spPr>
          <a:xfrm rot="2700000">
            <a:off x="1815645" y="2537749"/>
            <a:ext cx="1828800" cy="1828800"/>
          </a:xfrm>
          <a:prstGeom prst="rect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371600"/>
            <a:ext cx="5760538" cy="467360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21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33" name="标题占位符 1"/>
          <p:cNvSpPr txBox="1">
            <a:spLocks noChangeArrowheads="1"/>
          </p:cNvSpPr>
          <p:nvPr userDrawn="1"/>
        </p:nvSpPr>
        <p:spPr bwMode="auto">
          <a:xfrm>
            <a:off x="1938193" y="2679748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36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今日</a:t>
            </a:r>
            <a:endParaRPr lang="en-US" altLang="zh-CN" sz="36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pPr algn="ctr"/>
            <a:r>
              <a:rPr lang="zh-CN" altLang="en-US" sz="36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作业</a:t>
            </a:r>
            <a:endParaRPr lang="zh-CN" altLang="en-US" sz="36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45" name="矩形 44"/>
          <p:cNvSpPr/>
          <p:nvPr userDrawn="1"/>
        </p:nvSpPr>
        <p:spPr>
          <a:xfrm rot="2700000">
            <a:off x="4273426" y="2466440"/>
            <a:ext cx="263657" cy="263657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56000"/>
            <a:ext cx="1069880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646133"/>
            <a:ext cx="10749598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lnSpc>
                <a:spcPct val="150000"/>
              </a:lnSpc>
              <a:buFont typeface="Wingdings" panose="05000000000000000000" pitchFamily="2" charset="2"/>
              <a:buChar char="l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6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46133"/>
            <a:ext cx="10719120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720090" indent="-360045">
              <a:lnSpc>
                <a:spcPct val="150000"/>
              </a:lnSpc>
              <a:buFont typeface="+mj-lt"/>
              <a:buAutoNum type="arabicPeriod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6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1" y="940081"/>
            <a:ext cx="1071912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5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8056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6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46133"/>
            <a:ext cx="10748057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buFont typeface="Wingdings" panose="05000000000000000000" pitchFamily="2" charset="2"/>
              <a:buChar char="l"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anose="05000000000000000000" pitchFamily="2" charset="2"/>
              <a:buChar char="l"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940081"/>
            <a:ext cx="9845675" cy="487143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数字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3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934933"/>
            <a:ext cx="10719120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720090" indent="-360045">
              <a:lnSpc>
                <a:spcPct val="150000"/>
              </a:lnSpc>
              <a:buFont typeface="+mj-lt"/>
              <a:buAutoNum type="arabicPeriod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+项目编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3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945093"/>
            <a:ext cx="10748057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buFont typeface="Wingdings" panose="05000000000000000000" pitchFamily="2" charset="2"/>
              <a:buChar char="l"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anose="05000000000000000000" pitchFamily="2" charset="2"/>
              <a:buChar char="l"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en-US" altLang="zh-CN" dirty="0"/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由发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  <a:endParaRPr lang="zh-CN" altLang="en-US">
                <a:solidFill>
                  <a:srgbClr val="AD2B26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步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步骤</a:t>
              </a:r>
              <a:endParaRPr lang="zh-CN" altLang="en-US">
                <a:solidFill>
                  <a:srgbClr val="AD2B26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步骤标题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  <a:endParaRPr lang="zh-CN" altLang="en-US">
                <a:solidFill>
                  <a:srgbClr val="AD2B26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六边形 27"/>
          <p:cNvSpPr/>
          <p:nvPr userDrawn="1"/>
        </p:nvSpPr>
        <p:spPr>
          <a:xfrm rot="5400000">
            <a:off x="941355" y="3612018"/>
            <a:ext cx="1225219" cy="1056223"/>
          </a:xfrm>
          <a:prstGeom prst="hexagon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3" name="六边形 22"/>
          <p:cNvSpPr/>
          <p:nvPr userDrawn="1"/>
        </p:nvSpPr>
        <p:spPr>
          <a:xfrm rot="5400000">
            <a:off x="1484022" y="2632538"/>
            <a:ext cx="1944550" cy="1676336"/>
          </a:xfrm>
          <a:prstGeom prst="hexagon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36556"/>
            <a:ext cx="5760538" cy="4710244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7" name="标题占位符 1"/>
          <p:cNvSpPr txBox="1">
            <a:spLocks noChangeArrowheads="1"/>
          </p:cNvSpPr>
          <p:nvPr userDrawn="1"/>
        </p:nvSpPr>
        <p:spPr bwMode="auto">
          <a:xfrm>
            <a:off x="1695420" y="2987770"/>
            <a:ext cx="1567542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40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思考</a:t>
            </a:r>
            <a:endParaRPr lang="zh-CN" altLang="en-US" sz="40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24" name="六边形 23"/>
          <p:cNvSpPr/>
          <p:nvPr userDrawn="1"/>
        </p:nvSpPr>
        <p:spPr>
          <a:xfrm rot="5400000">
            <a:off x="3294074" y="2254203"/>
            <a:ext cx="566610" cy="488457"/>
          </a:xfrm>
          <a:prstGeom prst="hexagon">
            <a:avLst/>
          </a:prstGeom>
          <a:solidFill>
            <a:srgbClr val="AD2B2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六边形 24"/>
          <p:cNvSpPr/>
          <p:nvPr userDrawn="1"/>
        </p:nvSpPr>
        <p:spPr>
          <a:xfrm rot="5400000">
            <a:off x="1198356" y="4231536"/>
            <a:ext cx="298934" cy="257702"/>
          </a:xfrm>
          <a:prstGeom prst="hexagon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六边形 25"/>
          <p:cNvSpPr/>
          <p:nvPr userDrawn="1"/>
        </p:nvSpPr>
        <p:spPr>
          <a:xfrm rot="5400000">
            <a:off x="3642476" y="4490365"/>
            <a:ext cx="566612" cy="488459"/>
          </a:xfrm>
          <a:prstGeom prst="hexagon">
            <a:avLst/>
          </a:prstGeom>
          <a:noFill/>
          <a:ln w="1905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六边形 29"/>
          <p:cNvSpPr/>
          <p:nvPr userDrawn="1"/>
        </p:nvSpPr>
        <p:spPr>
          <a:xfrm rot="5400000">
            <a:off x="1190641" y="1820150"/>
            <a:ext cx="854974" cy="737047"/>
          </a:xfrm>
          <a:prstGeom prst="hexagon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/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>
                <a:solidFill>
                  <a:schemeClr val="bg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总结</a:t>
            </a:r>
            <a:endParaRPr lang="zh-TW" altLang="zh-CN" sz="4800" kern="0">
              <a:solidFill>
                <a:schemeClr val="bg1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92870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/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9pPr>
            </a:lstStyle>
            <a:p>
              <a:pPr algn="ctr"/>
              <a:r>
                <a:rPr lang="zh-CN" altLang="en-US" sz="4000">
                  <a:latin typeface="阿里巴巴普惠体" panose="00020600040101010101" charset="-122"/>
                  <a:ea typeface="阿里巴巴普惠体" panose="00020600040101010101" charset="-122"/>
                  <a:cs typeface="阿里巴巴普惠体" panose="00020600040101010101" charset="-122"/>
                </a:rPr>
                <a:t>总结</a:t>
              </a:r>
              <a:endParaRPr lang="zh-CN" altLang="en-US" sz="40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endParaRPr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/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>
                <a:solidFill>
                  <a:schemeClr val="bg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总结</a:t>
            </a:r>
            <a:endParaRPr lang="zh-TW" altLang="zh-CN" sz="4800" kern="0">
              <a:solidFill>
                <a:schemeClr val="bg1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21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15" name="泪珠形 14"/>
          <p:cNvSpPr/>
          <p:nvPr userDrawn="1"/>
        </p:nvSpPr>
        <p:spPr>
          <a:xfrm>
            <a:off x="1013943" y="3264492"/>
            <a:ext cx="1399001" cy="1399001"/>
          </a:xfrm>
          <a:prstGeom prst="teardrop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0" name="泪珠形 19"/>
          <p:cNvSpPr/>
          <p:nvPr userDrawn="1"/>
        </p:nvSpPr>
        <p:spPr>
          <a:xfrm>
            <a:off x="1645363" y="2434299"/>
            <a:ext cx="2017950" cy="2017950"/>
          </a:xfrm>
          <a:prstGeom prst="teardrop">
            <a:avLst/>
          </a:prstGeom>
          <a:solidFill>
            <a:schemeClr val="bg1"/>
          </a:solidFill>
          <a:ln w="114300">
            <a:solidFill>
              <a:srgbClr val="B602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标题占位符 1"/>
          <p:cNvSpPr txBox="1">
            <a:spLocks noChangeArrowheads="1"/>
          </p:cNvSpPr>
          <p:nvPr userDrawn="1"/>
        </p:nvSpPr>
        <p:spPr bwMode="auto">
          <a:xfrm>
            <a:off x="1938193" y="2679748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36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思路</a:t>
            </a:r>
            <a:endParaRPr lang="en-US" altLang="zh-CN" sz="36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23" name="泪珠形 22"/>
          <p:cNvSpPr/>
          <p:nvPr userDrawn="1"/>
        </p:nvSpPr>
        <p:spPr>
          <a:xfrm>
            <a:off x="3663313" y="4089233"/>
            <a:ext cx="439924" cy="439924"/>
          </a:xfrm>
          <a:prstGeom prst="teardrop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泪珠形 23"/>
          <p:cNvSpPr/>
          <p:nvPr userDrawn="1"/>
        </p:nvSpPr>
        <p:spPr>
          <a:xfrm>
            <a:off x="2152487" y="2051117"/>
            <a:ext cx="260457" cy="260457"/>
          </a:xfrm>
          <a:prstGeom prst="teardrop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泪珠形 24"/>
          <p:cNvSpPr/>
          <p:nvPr userDrawn="1"/>
        </p:nvSpPr>
        <p:spPr>
          <a:xfrm>
            <a:off x="844996" y="3381144"/>
            <a:ext cx="562210" cy="562210"/>
          </a:xfrm>
          <a:prstGeom prst="teardrop">
            <a:avLst/>
          </a:prstGeom>
          <a:noFill/>
          <a:ln w="12700">
            <a:solidFill>
              <a:srgbClr val="DE001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今日作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 userDrawn="1"/>
        </p:nvSpPr>
        <p:spPr>
          <a:xfrm rot="2700000">
            <a:off x="3564412" y="3089727"/>
            <a:ext cx="936368" cy="93636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9" name="矩形 38"/>
          <p:cNvSpPr/>
          <p:nvPr userDrawn="1"/>
        </p:nvSpPr>
        <p:spPr>
          <a:xfrm rot="2700000">
            <a:off x="3711024" y="4032814"/>
            <a:ext cx="643144" cy="643144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 rot="2700000">
            <a:off x="1595908" y="2140629"/>
            <a:ext cx="219635" cy="219635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2" name="矩形 41"/>
          <p:cNvSpPr/>
          <p:nvPr userDrawn="1"/>
        </p:nvSpPr>
        <p:spPr>
          <a:xfrm rot="2700000">
            <a:off x="1559312" y="4247863"/>
            <a:ext cx="494750" cy="494750"/>
          </a:xfrm>
          <a:prstGeom prst="rect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4" name="矩形 43"/>
          <p:cNvSpPr/>
          <p:nvPr userDrawn="1"/>
        </p:nvSpPr>
        <p:spPr>
          <a:xfrm rot="2700000">
            <a:off x="986540" y="2161712"/>
            <a:ext cx="361655" cy="361655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0" name="矩形 39"/>
          <p:cNvSpPr/>
          <p:nvPr userDrawn="1"/>
        </p:nvSpPr>
        <p:spPr>
          <a:xfrm rot="2700000">
            <a:off x="1815645" y="2537749"/>
            <a:ext cx="1828800" cy="1828800"/>
          </a:xfrm>
          <a:prstGeom prst="rect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371600"/>
            <a:ext cx="5760538" cy="467360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21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  <a:endParaRPr lang="zh-CN" altLang="en-US" dirty="0"/>
          </a:p>
        </p:txBody>
      </p:sp>
      <p:sp>
        <p:nvSpPr>
          <p:cNvPr id="33" name="标题占位符 1"/>
          <p:cNvSpPr txBox="1">
            <a:spLocks noChangeArrowheads="1"/>
          </p:cNvSpPr>
          <p:nvPr userDrawn="1"/>
        </p:nvSpPr>
        <p:spPr bwMode="auto">
          <a:xfrm>
            <a:off x="1938193" y="2679748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36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今日</a:t>
            </a:r>
            <a:endParaRPr lang="en-US" altLang="zh-CN" sz="36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pPr algn="ctr"/>
            <a:r>
              <a:rPr lang="zh-CN" altLang="en-US" sz="36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作业</a:t>
            </a:r>
            <a:endParaRPr lang="zh-CN" altLang="en-US" sz="3600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45" name="矩形 44"/>
          <p:cNvSpPr/>
          <p:nvPr userDrawn="1"/>
        </p:nvSpPr>
        <p:spPr>
          <a:xfrm rot="2700000">
            <a:off x="4273426" y="2466440"/>
            <a:ext cx="263657" cy="263657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+二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273040" y="2398078"/>
            <a:ext cx="6725920" cy="54832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6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标题，右侧章节自行设置，如</a:t>
            </a:r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0" hasCustomPrompt="1"/>
          </p:nvPr>
        </p:nvSpPr>
        <p:spPr>
          <a:xfrm>
            <a:off x="5273040" y="3069272"/>
            <a:ext cx="5466080" cy="2031047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>
              <a:buNone/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  <a:lvl4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4pPr>
            <a:lvl5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5pPr>
          </a:lstStyle>
          <a:p>
            <a:pPr lvl="0"/>
            <a:r>
              <a:rPr kumimoji="1" lang="zh-CN" altLang="en-US" dirty="0"/>
              <a:t>输入具体主讲内容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可根据标题数量调整字体大小</a:t>
            </a:r>
            <a:endParaRPr kumimoji="1" lang="zh-CN" altLang="en-US" dirty="0"/>
          </a:p>
        </p:txBody>
      </p:sp>
      <p:sp>
        <p:nvSpPr>
          <p:cNvPr id="17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 hasCustomPrompt="1"/>
          </p:nvPr>
        </p:nvSpPr>
        <p:spPr>
          <a:xfrm>
            <a:off x="5232400" y="2766218"/>
            <a:ext cx="6654800" cy="1325563"/>
          </a:xfrm>
          <a:prstGeom prst="rect">
            <a:avLst/>
          </a:prstGeom>
        </p:spPr>
        <p:txBody>
          <a:bodyPr/>
          <a:lstStyle>
            <a:lvl1pPr>
              <a:defRPr sz="3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章节标题，右侧章节数字需自行设置</a:t>
            </a:r>
            <a:endParaRPr kumimoji="1"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9.xml"/><Relationship Id="rId8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2.xml"/><Relationship Id="rId18" Type="http://schemas.openxmlformats.org/officeDocument/2006/relationships/theme" Target="../theme/theme10.xml"/><Relationship Id="rId17" Type="http://schemas.openxmlformats.org/officeDocument/2006/relationships/image" Target="../media/image6.png"/><Relationship Id="rId16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1.xml"/></Relationships>
</file>

<file path=ppt/slideMasters/_rels/slideMaster1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1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0.xml"/><Relationship Id="rId18" Type="http://schemas.openxmlformats.org/officeDocument/2006/relationships/theme" Target="../theme/theme12.xml"/><Relationship Id="rId17" Type="http://schemas.openxmlformats.org/officeDocument/2006/relationships/image" Target="../media/image6.png"/><Relationship Id="rId16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8.xml"/><Relationship Id="rId1" Type="http://schemas.openxmlformats.org/officeDocument/2006/relationships/slideLayout" Target="../slideLayouts/slideLayout49.xml"/></Relationships>
</file>

<file path=ppt/slideMasters/_rels/slideMaster13.xml.rels><?xml version="1.0" encoding="UTF-8" standalone="yes"?>
<Relationships xmlns="http://schemas.openxmlformats.org/package/2006/relationships"><Relationship Id="rId5" Type="http://schemas.openxmlformats.org/officeDocument/2006/relationships/theme" Target="../theme/theme13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/Relationships>
</file>

<file path=ppt/slideMasters/_rels/slideMaster14.xml.rels><?xml version="1.0" encoding="UTF-8" standalone="yes"?>
<Relationships xmlns="http://schemas.openxmlformats.org/package/2006/relationships"><Relationship Id="rId5" Type="http://schemas.openxmlformats.org/officeDocument/2006/relationships/theme" Target="../theme/theme14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/Relationships>
</file>

<file path=ppt/slideMasters/_rels/slideMaster15.xml.rels><?xml version="1.0" encoding="UTF-8" standalone="yes"?>
<Relationships xmlns="http://schemas.openxmlformats.org/package/2006/relationships"><Relationship Id="rId5" Type="http://schemas.openxmlformats.org/officeDocument/2006/relationships/theme" Target="../theme/theme15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/Relationships>
</file>

<file path=ppt/slideMasters/_rels/slideMaster16.xml.rels><?xml version="1.0" encoding="UTF-8" standalone="yes"?>
<Relationships xmlns="http://schemas.openxmlformats.org/package/2006/relationships"><Relationship Id="rId5" Type="http://schemas.openxmlformats.org/officeDocument/2006/relationships/theme" Target="../theme/theme16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2.xml"/><Relationship Id="rId1" Type="http://schemas.openxmlformats.org/officeDocument/2006/relationships/slideLayout" Target="../slideLayouts/slideLayout7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5" Type="http://schemas.openxmlformats.org/officeDocument/2006/relationships/theme" Target="../theme/theme3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8" Type="http://schemas.openxmlformats.org/officeDocument/2006/relationships/theme" Target="../theme/theme6.xml"/><Relationship Id="rId17" Type="http://schemas.openxmlformats.org/officeDocument/2006/relationships/image" Target="../media/image6.png"/><Relationship Id="rId16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0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Masters/_rels/slideMaster8.xml.rels><?xml version="1.0" encoding="UTF-8" standalone="yes"?>
<Relationships xmlns="http://schemas.openxmlformats.org/package/2006/relationships"><Relationship Id="rId5" Type="http://schemas.openxmlformats.org/officeDocument/2006/relationships/theme" Target="../theme/theme8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9.xml.rels><?xml version="1.0" encoding="UTF-8" standalone="yes"?>
<Relationships xmlns="http://schemas.openxmlformats.org/package/2006/relationships"><Relationship Id="rId5" Type="http://schemas.openxmlformats.org/officeDocument/2006/relationships/theme" Target="../theme/theme9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677" y="5726430"/>
            <a:ext cx="2748647" cy="448662"/>
          </a:xfrm>
          <a:prstGeom prst="rect">
            <a:avLst/>
          </a:prstGeom>
        </p:spPr>
      </p:pic>
      <p:sp>
        <p:nvSpPr>
          <p:cNvPr id="30" name="六边形 29"/>
          <p:cNvSpPr/>
          <p:nvPr userDrawn="1"/>
        </p:nvSpPr>
        <p:spPr>
          <a:xfrm rot="5400000">
            <a:off x="8672366" y="-244234"/>
            <a:ext cx="1034350" cy="1136649"/>
          </a:xfrm>
          <a:custGeom>
            <a:avLst/>
            <a:gdLst>
              <a:gd name="connsiteX0" fmla="*/ 0 w 1318512"/>
              <a:gd name="connsiteY0" fmla="*/ 568325 h 1136649"/>
              <a:gd name="connsiteX1" fmla="*/ 284162 w 1318512"/>
              <a:gd name="connsiteY1" fmla="*/ 0 h 1136649"/>
              <a:gd name="connsiteX2" fmla="*/ 1034350 w 1318512"/>
              <a:gd name="connsiteY2" fmla="*/ 0 h 1136649"/>
              <a:gd name="connsiteX3" fmla="*/ 1318512 w 1318512"/>
              <a:gd name="connsiteY3" fmla="*/ 568325 h 1136649"/>
              <a:gd name="connsiteX4" fmla="*/ 1034350 w 1318512"/>
              <a:gd name="connsiteY4" fmla="*/ 1136649 h 1136649"/>
              <a:gd name="connsiteX5" fmla="*/ 284162 w 1318512"/>
              <a:gd name="connsiteY5" fmla="*/ 1136649 h 1136649"/>
              <a:gd name="connsiteX6" fmla="*/ 0 w 1318512"/>
              <a:gd name="connsiteY6" fmla="*/ 568325 h 1136649"/>
              <a:gd name="connsiteX0-1" fmla="*/ 0 w 1034350"/>
              <a:gd name="connsiteY0-2" fmla="*/ 1136649 h 1136649"/>
              <a:gd name="connsiteX1-3" fmla="*/ 0 w 1034350"/>
              <a:gd name="connsiteY1-4" fmla="*/ 0 h 1136649"/>
              <a:gd name="connsiteX2-5" fmla="*/ 750188 w 1034350"/>
              <a:gd name="connsiteY2-6" fmla="*/ 0 h 1136649"/>
              <a:gd name="connsiteX3-7" fmla="*/ 1034350 w 1034350"/>
              <a:gd name="connsiteY3-8" fmla="*/ 568325 h 1136649"/>
              <a:gd name="connsiteX4-9" fmla="*/ 750188 w 1034350"/>
              <a:gd name="connsiteY4-10" fmla="*/ 1136649 h 1136649"/>
              <a:gd name="connsiteX5-11" fmla="*/ 0 w 1034350"/>
              <a:gd name="connsiteY5-12" fmla="*/ 1136649 h 11366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034350" h="1136649">
                <a:moveTo>
                  <a:pt x="0" y="1136649"/>
                </a:moveTo>
                <a:lnTo>
                  <a:pt x="0" y="0"/>
                </a:lnTo>
                <a:lnTo>
                  <a:pt x="750188" y="0"/>
                </a:lnTo>
                <a:lnTo>
                  <a:pt x="1034350" y="568325"/>
                </a:lnTo>
                <a:lnTo>
                  <a:pt x="750188" y="1136649"/>
                </a:lnTo>
                <a:lnTo>
                  <a:pt x="0" y="1136649"/>
                </a:lnTo>
                <a:close/>
              </a:path>
            </a:pathLst>
          </a:cu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六边形 30"/>
          <p:cNvSpPr/>
          <p:nvPr userDrawn="1"/>
        </p:nvSpPr>
        <p:spPr>
          <a:xfrm rot="5400000">
            <a:off x="9521078" y="753888"/>
            <a:ext cx="523072" cy="450925"/>
          </a:xfrm>
          <a:prstGeom prst="hexagon">
            <a:avLst/>
          </a:prstGeom>
          <a:solidFill>
            <a:srgbClr val="49504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六边形 31"/>
          <p:cNvSpPr/>
          <p:nvPr userDrawn="1"/>
        </p:nvSpPr>
        <p:spPr>
          <a:xfrm rot="5400000">
            <a:off x="8027944" y="996957"/>
            <a:ext cx="523072" cy="450925"/>
          </a:xfrm>
          <a:prstGeom prst="hexagon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六边形 32"/>
          <p:cNvSpPr/>
          <p:nvPr userDrawn="1"/>
        </p:nvSpPr>
        <p:spPr>
          <a:xfrm rot="5400000">
            <a:off x="10287577" y="140894"/>
            <a:ext cx="196767" cy="169627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六边形 33"/>
          <p:cNvSpPr/>
          <p:nvPr userDrawn="1"/>
        </p:nvSpPr>
        <p:spPr>
          <a:xfrm rot="5400000">
            <a:off x="3684719" y="893697"/>
            <a:ext cx="886529" cy="76425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六边形 34"/>
          <p:cNvSpPr/>
          <p:nvPr userDrawn="1"/>
        </p:nvSpPr>
        <p:spPr>
          <a:xfrm rot="5400000">
            <a:off x="11266257" y="1225116"/>
            <a:ext cx="206955" cy="17841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六边形 35"/>
          <p:cNvSpPr/>
          <p:nvPr userDrawn="1"/>
        </p:nvSpPr>
        <p:spPr>
          <a:xfrm rot="5400000">
            <a:off x="918490" y="676500"/>
            <a:ext cx="206955" cy="178410"/>
          </a:xfrm>
          <a:prstGeom prst="hexagon">
            <a:avLst/>
          </a:prstGeom>
          <a:solidFill>
            <a:srgbClr val="AD2B2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六边形 36"/>
          <p:cNvSpPr/>
          <p:nvPr userDrawn="1"/>
        </p:nvSpPr>
        <p:spPr>
          <a:xfrm rot="5400000">
            <a:off x="4564916" y="775592"/>
            <a:ext cx="369001" cy="318105"/>
          </a:xfrm>
          <a:prstGeom prst="hexagon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" name="直线连接符 2"/>
          <p:cNvCxnSpPr/>
          <p:nvPr userDrawn="1"/>
        </p:nvCxnSpPr>
        <p:spPr>
          <a:xfrm>
            <a:off x="9997213" y="1131213"/>
            <a:ext cx="647089" cy="3966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/>
          <p:cNvCxnSpPr/>
          <p:nvPr userDrawn="1"/>
        </p:nvCxnSpPr>
        <p:spPr>
          <a:xfrm>
            <a:off x="3898416" y="466240"/>
            <a:ext cx="691948" cy="3663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5pPr>
      <a:lvl6pPr marL="6096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12192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8288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24384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83" y="162578"/>
            <a:ext cx="2031376" cy="593842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4504267" y="260138"/>
            <a:ext cx="768772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dirty="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阿里巴巴普惠体" panose="00020600040101010101" charset="-122"/>
              </a:rPr>
              <a:t>多一句没有，少一句不行，用最短时间，教会最实用的技术！</a:t>
            </a:r>
            <a:endParaRPr lang="zh-CN" altLang="en-US" sz="2100" dirty="0">
              <a:solidFill>
                <a:srgbClr val="49504F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" panose="00020600040101010101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-52550" y="0"/>
            <a:ext cx="224790" cy="694841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-52550" y="719892"/>
            <a:ext cx="223200" cy="315311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2567066" y="719635"/>
            <a:ext cx="7023600" cy="21600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 userDrawn="1"/>
        </p:nvSpPr>
        <p:spPr>
          <a:xfrm>
            <a:off x="9481902" y="719635"/>
            <a:ext cx="2163600" cy="21600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任意形状 21"/>
          <p:cNvSpPr/>
          <p:nvPr userDrawn="1"/>
        </p:nvSpPr>
        <p:spPr>
          <a:xfrm>
            <a:off x="9612588" y="6582369"/>
            <a:ext cx="400898" cy="208765"/>
          </a:xfrm>
          <a:custGeom>
            <a:avLst/>
            <a:gdLst>
              <a:gd name="connsiteX0" fmla="*/ 200449 w 400898"/>
              <a:gd name="connsiteY0" fmla="*/ 0 h 208765"/>
              <a:gd name="connsiteX1" fmla="*/ 400898 w 400898"/>
              <a:gd name="connsiteY1" fmla="*/ 200449 h 208765"/>
              <a:gd name="connsiteX2" fmla="*/ 392582 w 400898"/>
              <a:gd name="connsiteY2" fmla="*/ 208765 h 208765"/>
              <a:gd name="connsiteX3" fmla="*/ 8316 w 400898"/>
              <a:gd name="connsiteY3" fmla="*/ 208765 h 208765"/>
              <a:gd name="connsiteX4" fmla="*/ 0 w 400898"/>
              <a:gd name="connsiteY4" fmla="*/ 200449 h 208765"/>
              <a:gd name="connsiteX5" fmla="*/ 200449 w 400898"/>
              <a:gd name="connsiteY5" fmla="*/ 0 h 2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898" h="208765">
                <a:moveTo>
                  <a:pt x="200449" y="0"/>
                </a:moveTo>
                <a:lnTo>
                  <a:pt x="400898" y="200449"/>
                </a:lnTo>
                <a:lnTo>
                  <a:pt x="392582" y="208765"/>
                </a:lnTo>
                <a:lnTo>
                  <a:pt x="8316" y="208765"/>
                </a:lnTo>
                <a:lnTo>
                  <a:pt x="0" y="200449"/>
                </a:lnTo>
                <a:lnTo>
                  <a:pt x="200449" y="0"/>
                </a:lnTo>
                <a:close/>
              </a:path>
            </a:pathLst>
          </a:custGeom>
          <a:solidFill>
            <a:srgbClr val="6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>
            <a:spLocks noChangeArrowheads="1"/>
          </p:cNvSpPr>
          <p:nvPr userDrawn="1"/>
        </p:nvSpPr>
        <p:spPr bwMode="auto">
          <a:xfrm>
            <a:off x="-10583" y="6779344"/>
            <a:ext cx="10057936" cy="110793"/>
          </a:xfrm>
          <a:prstGeom prst="rect">
            <a:avLst/>
          </a:prstGeom>
          <a:solidFill>
            <a:srgbClr val="49504F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sz="2400" dirty="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4" name="矩形 14"/>
          <p:cNvSpPr/>
          <p:nvPr userDrawn="1"/>
        </p:nvSpPr>
        <p:spPr bwMode="auto">
          <a:xfrm>
            <a:off x="9813037" y="6582369"/>
            <a:ext cx="2378963" cy="307767"/>
          </a:xfrm>
          <a:custGeom>
            <a:avLst/>
            <a:gdLst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0 w 2202525"/>
              <a:gd name="connsiteY3" fmla="*/ 275631 h 275631"/>
              <a:gd name="connsiteX4" fmla="*/ 0 w 2202525"/>
              <a:gd name="connsiteY4" fmla="*/ 0 h 275631"/>
              <a:gd name="connsiteX0-1" fmla="*/ 0 w 2202525"/>
              <a:gd name="connsiteY0-2" fmla="*/ 0 h 275631"/>
              <a:gd name="connsiteX1-3" fmla="*/ 2202525 w 2202525"/>
              <a:gd name="connsiteY1-4" fmla="*/ 0 h 275631"/>
              <a:gd name="connsiteX2-5" fmla="*/ 2202525 w 2202525"/>
              <a:gd name="connsiteY2-6" fmla="*/ 275631 h 275631"/>
              <a:gd name="connsiteX3-7" fmla="*/ 104775 w 2202525"/>
              <a:gd name="connsiteY3-8" fmla="*/ 272456 h 275631"/>
              <a:gd name="connsiteX4-9" fmla="*/ 0 w 2202525"/>
              <a:gd name="connsiteY4-10" fmla="*/ 0 h 2756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202525" h="275631">
                <a:moveTo>
                  <a:pt x="0" y="0"/>
                </a:moveTo>
                <a:lnTo>
                  <a:pt x="2202525" y="0"/>
                </a:lnTo>
                <a:lnTo>
                  <a:pt x="2202525" y="275631"/>
                </a:lnTo>
                <a:lnTo>
                  <a:pt x="104775" y="272456"/>
                </a:lnTo>
                <a:lnTo>
                  <a:pt x="0" y="0"/>
                </a:lnTo>
                <a:close/>
              </a:path>
            </a:pathLst>
          </a:custGeom>
          <a:solidFill>
            <a:srgbClr val="B6000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9950236" y="6535935"/>
            <a:ext cx="22417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阿里巴巴普惠体" panose="00020600040101010101" charset="-122"/>
              </a:rPr>
              <a:t>高级软件人才培训专家</a:t>
            </a:r>
            <a:endParaRPr lang="zh-CN" altLang="en-US" sz="16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  <a:endParaRPr lang="zh-CN" altLang="en-US" sz="4200" b="1" i="0"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Learning</a:t>
            </a:r>
            <a:r>
              <a:rPr lang="zh-CN" altLang="en-US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 </a:t>
            </a:r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Objectives</a:t>
            </a:r>
            <a:endParaRPr lang="zh-CN" altLang="en-US" sz="210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cxnSp>
        <p:nvCxnSpPr>
          <p:cNvPr id="23" name="直接连接符 2"/>
          <p:cNvCxnSpPr/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83" y="162578"/>
            <a:ext cx="2031376" cy="593842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4504267" y="260138"/>
            <a:ext cx="768772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dirty="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阿里巴巴普惠体" panose="00020600040101010101" charset="-122"/>
              </a:rPr>
              <a:t>多一句没有，少一句不行，用最短时间，教会最实用的技术！</a:t>
            </a:r>
            <a:endParaRPr lang="zh-CN" altLang="en-US" sz="2100" dirty="0">
              <a:solidFill>
                <a:srgbClr val="49504F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" panose="00020600040101010101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-52550" y="0"/>
            <a:ext cx="224790" cy="694841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-52550" y="719892"/>
            <a:ext cx="223200" cy="315311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2567066" y="719635"/>
            <a:ext cx="7023600" cy="21600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 userDrawn="1"/>
        </p:nvSpPr>
        <p:spPr>
          <a:xfrm>
            <a:off x="9481902" y="719635"/>
            <a:ext cx="2163600" cy="21600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任意形状 21"/>
          <p:cNvSpPr/>
          <p:nvPr userDrawn="1"/>
        </p:nvSpPr>
        <p:spPr>
          <a:xfrm>
            <a:off x="9612588" y="6582369"/>
            <a:ext cx="400898" cy="208765"/>
          </a:xfrm>
          <a:custGeom>
            <a:avLst/>
            <a:gdLst>
              <a:gd name="connsiteX0" fmla="*/ 200449 w 400898"/>
              <a:gd name="connsiteY0" fmla="*/ 0 h 208765"/>
              <a:gd name="connsiteX1" fmla="*/ 400898 w 400898"/>
              <a:gd name="connsiteY1" fmla="*/ 200449 h 208765"/>
              <a:gd name="connsiteX2" fmla="*/ 392582 w 400898"/>
              <a:gd name="connsiteY2" fmla="*/ 208765 h 208765"/>
              <a:gd name="connsiteX3" fmla="*/ 8316 w 400898"/>
              <a:gd name="connsiteY3" fmla="*/ 208765 h 208765"/>
              <a:gd name="connsiteX4" fmla="*/ 0 w 400898"/>
              <a:gd name="connsiteY4" fmla="*/ 200449 h 208765"/>
              <a:gd name="connsiteX5" fmla="*/ 200449 w 400898"/>
              <a:gd name="connsiteY5" fmla="*/ 0 h 2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898" h="208765">
                <a:moveTo>
                  <a:pt x="200449" y="0"/>
                </a:moveTo>
                <a:lnTo>
                  <a:pt x="400898" y="200449"/>
                </a:lnTo>
                <a:lnTo>
                  <a:pt x="392582" y="208765"/>
                </a:lnTo>
                <a:lnTo>
                  <a:pt x="8316" y="208765"/>
                </a:lnTo>
                <a:lnTo>
                  <a:pt x="0" y="200449"/>
                </a:lnTo>
                <a:lnTo>
                  <a:pt x="200449" y="0"/>
                </a:lnTo>
                <a:close/>
              </a:path>
            </a:pathLst>
          </a:custGeom>
          <a:solidFill>
            <a:srgbClr val="6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>
            <a:spLocks noChangeArrowheads="1"/>
          </p:cNvSpPr>
          <p:nvPr userDrawn="1"/>
        </p:nvSpPr>
        <p:spPr bwMode="auto">
          <a:xfrm>
            <a:off x="-10583" y="6779344"/>
            <a:ext cx="10057936" cy="110793"/>
          </a:xfrm>
          <a:prstGeom prst="rect">
            <a:avLst/>
          </a:prstGeom>
          <a:solidFill>
            <a:srgbClr val="49504F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sz="2400" dirty="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4" name="矩形 14"/>
          <p:cNvSpPr/>
          <p:nvPr userDrawn="1"/>
        </p:nvSpPr>
        <p:spPr bwMode="auto">
          <a:xfrm>
            <a:off x="9813037" y="6582369"/>
            <a:ext cx="2378963" cy="307767"/>
          </a:xfrm>
          <a:custGeom>
            <a:avLst/>
            <a:gdLst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0 w 2202525"/>
              <a:gd name="connsiteY3" fmla="*/ 275631 h 275631"/>
              <a:gd name="connsiteX4" fmla="*/ 0 w 2202525"/>
              <a:gd name="connsiteY4" fmla="*/ 0 h 275631"/>
              <a:gd name="connsiteX0-1" fmla="*/ 0 w 2202525"/>
              <a:gd name="connsiteY0-2" fmla="*/ 0 h 275631"/>
              <a:gd name="connsiteX1-3" fmla="*/ 2202525 w 2202525"/>
              <a:gd name="connsiteY1-4" fmla="*/ 0 h 275631"/>
              <a:gd name="connsiteX2-5" fmla="*/ 2202525 w 2202525"/>
              <a:gd name="connsiteY2-6" fmla="*/ 275631 h 275631"/>
              <a:gd name="connsiteX3-7" fmla="*/ 104775 w 2202525"/>
              <a:gd name="connsiteY3-8" fmla="*/ 272456 h 275631"/>
              <a:gd name="connsiteX4-9" fmla="*/ 0 w 2202525"/>
              <a:gd name="connsiteY4-10" fmla="*/ 0 h 2756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202525" h="275631">
                <a:moveTo>
                  <a:pt x="0" y="0"/>
                </a:moveTo>
                <a:lnTo>
                  <a:pt x="2202525" y="0"/>
                </a:lnTo>
                <a:lnTo>
                  <a:pt x="2202525" y="275631"/>
                </a:lnTo>
                <a:lnTo>
                  <a:pt x="104775" y="272456"/>
                </a:lnTo>
                <a:lnTo>
                  <a:pt x="0" y="0"/>
                </a:lnTo>
                <a:close/>
              </a:path>
            </a:pathLst>
          </a:custGeom>
          <a:solidFill>
            <a:srgbClr val="B6000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9950236" y="6535935"/>
            <a:ext cx="22417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阿里巴巴普惠体" panose="00020600040101010101" charset="-122"/>
              </a:rPr>
              <a:t>高级软件人才培训专家</a:t>
            </a:r>
            <a:endParaRPr lang="zh-CN" altLang="en-US" sz="16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  <a:endParaRPr lang="zh-CN" altLang="en-US" sz="4200" b="1" i="0"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Learning</a:t>
            </a:r>
            <a:r>
              <a:rPr lang="zh-CN" altLang="en-US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 </a:t>
            </a:r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Objectives</a:t>
            </a:r>
            <a:endParaRPr lang="zh-CN" altLang="en-US" sz="210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cxnSp>
        <p:nvCxnSpPr>
          <p:cNvPr id="23" name="直接连接符 2"/>
          <p:cNvCxnSpPr/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  <a:endParaRPr lang="zh-CN" altLang="en-US" sz="4200" b="1" i="0"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Learning</a:t>
            </a:r>
            <a:r>
              <a:rPr lang="zh-CN" altLang="en-US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 </a:t>
            </a:r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Objectives</a:t>
            </a:r>
            <a:endParaRPr lang="zh-CN" altLang="en-US" sz="210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cxnSp>
        <p:nvCxnSpPr>
          <p:cNvPr id="23" name="直接连接符 2"/>
          <p:cNvCxnSpPr/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  <a:endParaRPr lang="zh-CN" altLang="en-US" sz="4200" b="1" i="0"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Learning</a:t>
            </a:r>
            <a:r>
              <a:rPr lang="zh-CN" altLang="en-US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 </a:t>
            </a:r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Objectives</a:t>
            </a:r>
            <a:endParaRPr lang="zh-CN" altLang="en-US" sz="210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cxnSp>
        <p:nvCxnSpPr>
          <p:cNvPr id="23" name="直接连接符 2"/>
          <p:cNvCxnSpPr/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  <a:endParaRPr lang="zh-CN" altLang="en-US" sz="4200" b="1" i="0"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Learning</a:t>
            </a:r>
            <a:r>
              <a:rPr lang="zh-CN" altLang="en-US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 </a:t>
            </a:r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Objectives</a:t>
            </a:r>
            <a:endParaRPr lang="zh-CN" altLang="en-US" sz="210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cxnSp>
        <p:nvCxnSpPr>
          <p:cNvPr id="23" name="直接连接符 2"/>
          <p:cNvCxnSpPr/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2126595" y="2260317"/>
            <a:ext cx="2280944" cy="1168683"/>
            <a:chOff x="1984355" y="1223746"/>
            <a:chExt cx="2280944" cy="1168683"/>
          </a:xfrm>
        </p:grpSpPr>
        <p:sp>
          <p:nvSpPr>
            <p:cNvPr id="20" name="文本框 19"/>
            <p:cNvSpPr txBox="1"/>
            <p:nvPr/>
          </p:nvSpPr>
          <p:spPr>
            <a:xfrm>
              <a:off x="2549296" y="1223746"/>
              <a:ext cx="1245854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200" b="1" i="0"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目录</a:t>
              </a:r>
              <a:endPara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984355" y="1869209"/>
              <a:ext cx="183394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>
                  <a:solidFill>
                    <a:schemeClr val="bg1">
                      <a:lumMod val="85000"/>
                    </a:schemeClr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阿里巴巴普惠体" panose="00020600040101010101" charset="-122"/>
                </a:rPr>
                <a:t>Contents</a:t>
              </a:r>
              <a:endParaRPr lang="zh-CN" altLang="en-US" sz="28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阿里巴巴普惠体" panose="00020600040101010101" charset="-122"/>
                <a:cs typeface="阿里巴巴普惠体" panose="00020600040101010101" charset="-122"/>
              </a:endParaRPr>
            </a:p>
          </p:txBody>
        </p:sp>
        <p:cxnSp>
          <p:nvCxnSpPr>
            <p:cNvPr id="23" name="直接连接符 2"/>
            <p:cNvCxnSpPr/>
            <p:nvPr/>
          </p:nvCxnSpPr>
          <p:spPr>
            <a:xfrm>
              <a:off x="4265299" y="1300145"/>
              <a:ext cx="0" cy="106226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六边形 24"/>
            <p:cNvSpPr/>
            <p:nvPr/>
          </p:nvSpPr>
          <p:spPr>
            <a:xfrm rot="5400000">
              <a:off x="2142134" y="1404577"/>
              <a:ext cx="437322" cy="377002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 rot="5400000">
              <a:off x="2037082" y="1610051"/>
              <a:ext cx="246109" cy="212163"/>
            </a:xfrm>
            <a:prstGeom prst="hexagon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  <a:endParaRPr lang="zh-CN" altLang="en-US" sz="4200" b="1" i="0"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Learning</a:t>
            </a:r>
            <a:r>
              <a:rPr lang="zh-CN" altLang="en-US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 </a:t>
            </a:r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Objectives</a:t>
            </a:r>
            <a:endParaRPr lang="zh-CN" altLang="en-US" sz="210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cxnSp>
        <p:nvCxnSpPr>
          <p:cNvPr id="23" name="直接连接符 2"/>
          <p:cNvCxnSpPr/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/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六边形 7"/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/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六边形 10"/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83" y="162578"/>
            <a:ext cx="2031376" cy="593842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4504267" y="260138"/>
            <a:ext cx="768772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dirty="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阿里巴巴普惠体" panose="00020600040101010101" charset="-122"/>
              </a:rPr>
              <a:t>多一句没有，少一句不行，用最短时间，教会最实用的技术！</a:t>
            </a:r>
            <a:endParaRPr lang="zh-CN" altLang="en-US" sz="2100" dirty="0">
              <a:solidFill>
                <a:srgbClr val="49504F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" panose="00020600040101010101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-52550" y="0"/>
            <a:ext cx="224790" cy="694841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-52550" y="719892"/>
            <a:ext cx="223200" cy="315311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2567066" y="719635"/>
            <a:ext cx="7023600" cy="21600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 userDrawn="1"/>
        </p:nvSpPr>
        <p:spPr>
          <a:xfrm>
            <a:off x="9481902" y="719635"/>
            <a:ext cx="2163600" cy="21600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任意形状 21"/>
          <p:cNvSpPr/>
          <p:nvPr userDrawn="1"/>
        </p:nvSpPr>
        <p:spPr>
          <a:xfrm>
            <a:off x="9612588" y="6582369"/>
            <a:ext cx="400898" cy="208765"/>
          </a:xfrm>
          <a:custGeom>
            <a:avLst/>
            <a:gdLst>
              <a:gd name="connsiteX0" fmla="*/ 200449 w 400898"/>
              <a:gd name="connsiteY0" fmla="*/ 0 h 208765"/>
              <a:gd name="connsiteX1" fmla="*/ 400898 w 400898"/>
              <a:gd name="connsiteY1" fmla="*/ 200449 h 208765"/>
              <a:gd name="connsiteX2" fmla="*/ 392582 w 400898"/>
              <a:gd name="connsiteY2" fmla="*/ 208765 h 208765"/>
              <a:gd name="connsiteX3" fmla="*/ 8316 w 400898"/>
              <a:gd name="connsiteY3" fmla="*/ 208765 h 208765"/>
              <a:gd name="connsiteX4" fmla="*/ 0 w 400898"/>
              <a:gd name="connsiteY4" fmla="*/ 200449 h 208765"/>
              <a:gd name="connsiteX5" fmla="*/ 200449 w 400898"/>
              <a:gd name="connsiteY5" fmla="*/ 0 h 2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898" h="208765">
                <a:moveTo>
                  <a:pt x="200449" y="0"/>
                </a:moveTo>
                <a:lnTo>
                  <a:pt x="400898" y="200449"/>
                </a:lnTo>
                <a:lnTo>
                  <a:pt x="392582" y="208765"/>
                </a:lnTo>
                <a:lnTo>
                  <a:pt x="8316" y="208765"/>
                </a:lnTo>
                <a:lnTo>
                  <a:pt x="0" y="200449"/>
                </a:lnTo>
                <a:lnTo>
                  <a:pt x="200449" y="0"/>
                </a:lnTo>
                <a:close/>
              </a:path>
            </a:pathLst>
          </a:custGeom>
          <a:solidFill>
            <a:srgbClr val="6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>
            <a:spLocks noChangeArrowheads="1"/>
          </p:cNvSpPr>
          <p:nvPr userDrawn="1"/>
        </p:nvSpPr>
        <p:spPr bwMode="auto">
          <a:xfrm>
            <a:off x="-10583" y="6779344"/>
            <a:ext cx="10057936" cy="110793"/>
          </a:xfrm>
          <a:prstGeom prst="rect">
            <a:avLst/>
          </a:prstGeom>
          <a:solidFill>
            <a:srgbClr val="49504F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sz="2400" dirty="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4" name="矩形 14"/>
          <p:cNvSpPr/>
          <p:nvPr userDrawn="1"/>
        </p:nvSpPr>
        <p:spPr bwMode="auto">
          <a:xfrm>
            <a:off x="9813037" y="6582369"/>
            <a:ext cx="2378963" cy="307767"/>
          </a:xfrm>
          <a:custGeom>
            <a:avLst/>
            <a:gdLst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0 w 2202525"/>
              <a:gd name="connsiteY3" fmla="*/ 275631 h 275631"/>
              <a:gd name="connsiteX4" fmla="*/ 0 w 2202525"/>
              <a:gd name="connsiteY4" fmla="*/ 0 h 275631"/>
              <a:gd name="connsiteX0-1" fmla="*/ 0 w 2202525"/>
              <a:gd name="connsiteY0-2" fmla="*/ 0 h 275631"/>
              <a:gd name="connsiteX1-3" fmla="*/ 2202525 w 2202525"/>
              <a:gd name="connsiteY1-4" fmla="*/ 0 h 275631"/>
              <a:gd name="connsiteX2-5" fmla="*/ 2202525 w 2202525"/>
              <a:gd name="connsiteY2-6" fmla="*/ 275631 h 275631"/>
              <a:gd name="connsiteX3-7" fmla="*/ 104775 w 2202525"/>
              <a:gd name="connsiteY3-8" fmla="*/ 272456 h 275631"/>
              <a:gd name="connsiteX4-9" fmla="*/ 0 w 2202525"/>
              <a:gd name="connsiteY4-10" fmla="*/ 0 h 2756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202525" h="275631">
                <a:moveTo>
                  <a:pt x="0" y="0"/>
                </a:moveTo>
                <a:lnTo>
                  <a:pt x="2202525" y="0"/>
                </a:lnTo>
                <a:lnTo>
                  <a:pt x="2202525" y="275631"/>
                </a:lnTo>
                <a:lnTo>
                  <a:pt x="104775" y="272456"/>
                </a:lnTo>
                <a:lnTo>
                  <a:pt x="0" y="0"/>
                </a:lnTo>
                <a:close/>
              </a:path>
            </a:pathLst>
          </a:custGeom>
          <a:solidFill>
            <a:srgbClr val="B6000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9950236" y="6535935"/>
            <a:ext cx="22417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阿里巴巴普惠体" panose="00020600040101010101" charset="-122"/>
              </a:rPr>
              <a:t>高级软件人才培训专家</a:t>
            </a:r>
            <a:endParaRPr lang="zh-CN" altLang="en-US" sz="16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713" y="2604635"/>
            <a:ext cx="2314575" cy="95596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5pPr>
      <a:lvl6pPr marL="6096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12192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8288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24384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  <a:endParaRPr lang="zh-CN" altLang="en-US" sz="4200" b="1" i="0"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Learning</a:t>
            </a:r>
            <a:r>
              <a:rPr lang="zh-CN" altLang="en-US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 </a:t>
            </a:r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Objectives</a:t>
            </a:r>
            <a:endParaRPr lang="zh-CN" altLang="en-US" sz="210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cxnSp>
        <p:nvCxnSpPr>
          <p:cNvPr id="23" name="直接连接符 2"/>
          <p:cNvCxnSpPr/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  <a:endParaRPr lang="zh-CN" altLang="en-US" sz="4200" b="1" i="0"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Learning</a:t>
            </a:r>
            <a:r>
              <a:rPr lang="zh-CN" altLang="en-US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 </a:t>
            </a:r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charset="-122"/>
              </a:rPr>
              <a:t>Objectives</a:t>
            </a:r>
            <a:endParaRPr lang="zh-CN" altLang="en-US" sz="210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cxnSp>
        <p:nvCxnSpPr>
          <p:cNvPr id="23" name="直接连接符 2"/>
          <p:cNvCxnSpPr/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31.png"/><Relationship Id="rId1" Type="http://schemas.openxmlformats.org/officeDocument/2006/relationships/image" Target="../media/image130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33.png"/><Relationship Id="rId1" Type="http://schemas.openxmlformats.org/officeDocument/2006/relationships/image" Target="../media/image132.png"/></Relationships>
</file>

<file path=ppt/slides/_rels/slide10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36.png"/><Relationship Id="rId2" Type="http://schemas.openxmlformats.org/officeDocument/2006/relationships/image" Target="../media/image135.png"/><Relationship Id="rId1" Type="http://schemas.openxmlformats.org/officeDocument/2006/relationships/image" Target="../media/image134.png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37.png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image" Target="../media/image139.png"/><Relationship Id="rId2" Type="http://schemas.openxmlformats.org/officeDocument/2006/relationships/image" Target="../media/image138.png"/><Relationship Id="rId1" Type="http://schemas.openxmlformats.org/officeDocument/2006/relationships/tags" Target="../tags/tag15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9.xml"/><Relationship Id="rId2" Type="http://schemas.openxmlformats.org/officeDocument/2006/relationships/image" Target="../media/image141.png"/><Relationship Id="rId1" Type="http://schemas.openxmlformats.org/officeDocument/2006/relationships/image" Target="../media/image140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1.xml"/><Relationship Id="rId7" Type="http://schemas.openxmlformats.org/officeDocument/2006/relationships/image" Target="../media/image23.png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48.png"/><Relationship Id="rId1" Type="http://schemas.openxmlformats.org/officeDocument/2006/relationships/tags" Target="../tags/tag1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2.jpe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44.png"/><Relationship Id="rId1" Type="http://schemas.openxmlformats.org/officeDocument/2006/relationships/image" Target="../media/image143.png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tags" Target="../tags/tag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0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6.png"/><Relationship Id="rId1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46.png"/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47.png"/><Relationship Id="rId1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48.png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2.xml"/><Relationship Id="rId4" Type="http://schemas.openxmlformats.org/officeDocument/2006/relationships/image" Target="../media/image52.png"/><Relationship Id="rId3" Type="http://schemas.openxmlformats.org/officeDocument/2006/relationships/tags" Target="../tags/tag4.xml"/><Relationship Id="rId2" Type="http://schemas.openxmlformats.org/officeDocument/2006/relationships/image" Target="../media/image51.png"/><Relationship Id="rId1" Type="http://schemas.openxmlformats.org/officeDocument/2006/relationships/tags" Target="../tags/tag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5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55.png"/><Relationship Id="rId1" Type="http://schemas.openxmlformats.org/officeDocument/2006/relationships/image" Target="../media/image54.png"/></Relationships>
</file>

<file path=ppt/slides/_rels/slide3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0.xml"/><Relationship Id="rId5" Type="http://schemas.openxmlformats.org/officeDocument/2006/relationships/tags" Target="../tags/tag6.xml"/><Relationship Id="rId4" Type="http://schemas.openxmlformats.org/officeDocument/2006/relationships/image" Target="../media/image48.png"/><Relationship Id="rId3" Type="http://schemas.openxmlformats.org/officeDocument/2006/relationships/image" Target="../media/image57.png"/><Relationship Id="rId2" Type="http://schemas.openxmlformats.org/officeDocument/2006/relationships/tags" Target="../tags/tag5.xml"/><Relationship Id="rId1" Type="http://schemas.openxmlformats.org/officeDocument/2006/relationships/image" Target="../media/image56.png"/></Relationships>
</file>

<file path=ppt/slides/_rels/slide3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0.xml"/><Relationship Id="rId5" Type="http://schemas.openxmlformats.org/officeDocument/2006/relationships/tags" Target="../tags/tag9.xml"/><Relationship Id="rId4" Type="http://schemas.openxmlformats.org/officeDocument/2006/relationships/image" Target="../media/image59.png"/><Relationship Id="rId3" Type="http://schemas.openxmlformats.org/officeDocument/2006/relationships/tags" Target="../tags/tag8.xml"/><Relationship Id="rId2" Type="http://schemas.openxmlformats.org/officeDocument/2006/relationships/image" Target="../media/image58.png"/><Relationship Id="rId1" Type="http://schemas.openxmlformats.org/officeDocument/2006/relationships/tags" Target="../tags/tag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56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1.xml"/><Relationship Id="rId1" Type="http://schemas.openxmlformats.org/officeDocument/2006/relationships/image" Target="../media/image60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0.png"/></Relationships>
</file>

<file path=ppt/slides/_rels/slide4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1.xml"/><Relationship Id="rId4" Type="http://schemas.openxmlformats.org/officeDocument/2006/relationships/image" Target="../media/image64.png"/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image" Target="../media/image61.png"/></Relationships>
</file>

<file path=ppt/slides/_rels/slide4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65.png"/><Relationship Id="rId2" Type="http://schemas.openxmlformats.org/officeDocument/2006/relationships/image" Target="../media/image28.png"/><Relationship Id="rId1" Type="http://schemas.openxmlformats.org/officeDocument/2006/relationships/tags" Target="../tags/tag10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slideLayout" Target="../slideLayouts/slideLayout11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image" Target="../media/image28.png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image" Target="../media/image71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7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1.xml"/><Relationship Id="rId1" Type="http://schemas.openxmlformats.org/officeDocument/2006/relationships/image" Target="../media/image53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61.png"/><Relationship Id="rId2" Type="http://schemas.openxmlformats.org/officeDocument/2006/relationships/image" Target="../media/image76.png"/><Relationship Id="rId1" Type="http://schemas.openxmlformats.org/officeDocument/2006/relationships/image" Target="../media/image7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78.png"/><Relationship Id="rId1" Type="http://schemas.openxmlformats.org/officeDocument/2006/relationships/image" Target="../media/image7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0.png"/><Relationship Id="rId1" Type="http://schemas.openxmlformats.org/officeDocument/2006/relationships/image" Target="../media/image79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2.png"/><Relationship Id="rId1" Type="http://schemas.openxmlformats.org/officeDocument/2006/relationships/image" Target="../media/image8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3.png"/><Relationship Id="rId1" Type="http://schemas.openxmlformats.org/officeDocument/2006/relationships/image" Target="../media/image25.png"/></Relationships>
</file>

<file path=ppt/slides/_rels/slide5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image" Target="../media/image25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6.png"/><Relationship Id="rId1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7.png"/><Relationship Id="rId1" Type="http://schemas.openxmlformats.org/officeDocument/2006/relationships/image" Target="../media/image2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8.png"/><Relationship Id="rId1" Type="http://schemas.openxmlformats.org/officeDocument/2006/relationships/tags" Target="../tags/tag11.xml"/></Relationships>
</file>

<file path=ppt/slides/_rels/slide6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image" Target="../media/image89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2.png"/></Relationships>
</file>

<file path=ppt/slides/_rels/slide6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tags" Target="../tags/tag1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9.xml"/><Relationship Id="rId2" Type="http://schemas.openxmlformats.org/officeDocument/2006/relationships/image" Target="../media/image95.png"/><Relationship Id="rId1" Type="http://schemas.openxmlformats.org/officeDocument/2006/relationships/image" Target="../media/image14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6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98.png"/><Relationship Id="rId2" Type="http://schemas.openxmlformats.org/officeDocument/2006/relationships/image" Target="../media/image97.GIF"/><Relationship Id="rId1" Type="http://schemas.openxmlformats.org/officeDocument/2006/relationships/image" Target="../media/image96.GIF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0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9.xml"/><Relationship Id="rId1" Type="http://schemas.openxmlformats.org/officeDocument/2006/relationships/image" Target="../media/image8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_rels/slide7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05.png"/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image" Target="../media/image102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7.png"/><Relationship Id="rId1" Type="http://schemas.openxmlformats.org/officeDocument/2006/relationships/image" Target="../media/image106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9.png"/><Relationship Id="rId1" Type="http://schemas.openxmlformats.org/officeDocument/2006/relationships/image" Target="../media/image10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0.png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1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2.pn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3.png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4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15.pn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16.png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9.xml"/><Relationship Id="rId1" Type="http://schemas.openxmlformats.org/officeDocument/2006/relationships/image" Target="../media/image1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4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9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20.png"/><Relationship Id="rId2" Type="http://schemas.openxmlformats.org/officeDocument/2006/relationships/image" Target="../media/image119.svg"/><Relationship Id="rId1" Type="http://schemas.openxmlformats.org/officeDocument/2006/relationships/image" Target="../media/image118.png"/></Relationships>
</file>

<file path=ppt/slides/_rels/slide9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19.svg"/><Relationship Id="rId2" Type="http://schemas.openxmlformats.org/officeDocument/2006/relationships/image" Target="../media/image118.png"/><Relationship Id="rId1" Type="http://schemas.openxmlformats.org/officeDocument/2006/relationships/image" Target="../media/image120.png"/></Relationships>
</file>

<file path=ppt/slides/_rels/slide9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22.png"/><Relationship Id="rId2" Type="http://schemas.openxmlformats.org/officeDocument/2006/relationships/image" Target="../media/image121.png"/><Relationship Id="rId1" Type="http://schemas.openxmlformats.org/officeDocument/2006/relationships/image" Target="../media/image10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24.png"/><Relationship Id="rId1" Type="http://schemas.openxmlformats.org/officeDocument/2006/relationships/image" Target="../media/image123.pn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25.png"/></Relationships>
</file>

<file path=ppt/slides/_rels/slide9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28.png"/><Relationship Id="rId2" Type="http://schemas.openxmlformats.org/officeDocument/2006/relationships/image" Target="../media/image127.png"/><Relationship Id="rId1" Type="http://schemas.openxmlformats.org/officeDocument/2006/relationships/image" Target="../media/image126.png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29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5500" y="2158365"/>
            <a:ext cx="10541000" cy="1158875"/>
          </a:xfrm>
        </p:spPr>
        <p:txBody>
          <a:bodyPr/>
          <a:p>
            <a:r>
              <a:rPr lang="en-US" altLang="zh-CN" sz="4400" dirty="0">
                <a:solidFill>
                  <a:schemeClr val="accent1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P</a:t>
            </a:r>
            <a:r>
              <a:rPr lang="en-US" altLang="zh-CN" sz="4400" dirty="0">
                <a:solidFill>
                  <a:schemeClr val="accent3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y</a:t>
            </a:r>
            <a:r>
              <a:rPr lang="en-US" altLang="zh-CN" sz="4400" dirty="0">
                <a:solidFill>
                  <a:schemeClr val="accent4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t</a:t>
            </a:r>
            <a:r>
              <a:rPr lang="en-US" altLang="zh-CN" sz="4400" dirty="0">
                <a:solidFill>
                  <a:schemeClr val="accent5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h</a:t>
            </a:r>
            <a:r>
              <a:rPr lang="en-US" altLang="zh-CN" sz="4400" dirty="0">
                <a:solidFill>
                  <a:schemeClr val="accent6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o</a:t>
            </a:r>
            <a:r>
              <a:rPr lang="en-US" altLang="zh-CN" sz="4400" dirty="0">
                <a:solidFill>
                  <a:srgbClr val="92D050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n</a:t>
            </a:r>
            <a:r>
              <a:rPr lang="zh-CN" altLang="en-US" sz="4400" dirty="0">
                <a:solidFill>
                  <a:srgbClr val="262626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数据容器</a:t>
            </a:r>
            <a:endParaRPr lang="zh-CN" altLang="en-US" sz="4400" dirty="0">
              <a:solidFill>
                <a:srgbClr val="262626"/>
              </a:solidFill>
              <a:latin typeface="阿里巴巴普惠体" panose="00020600040101010101" charset="-122"/>
              <a:ea typeface="阿里巴巴普惠体" panose="00020600040101010101" charset="-122"/>
            </a:endParaRPr>
          </a:p>
        </p:txBody>
      </p:sp>
      <p:pic>
        <p:nvPicPr>
          <p:cNvPr id="6" name="图片 5" descr="01 (140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06720" y="4218305"/>
            <a:ext cx="1179195" cy="11791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710881" y="1388958"/>
            <a:ext cx="10749598" cy="4219575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rgbClr val="C00000"/>
                </a:solidFill>
              </a:rPr>
              <a:t>基本语法：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列表内的</a:t>
            </a:r>
            <a:r>
              <a:rPr lang="zh-CN" altLang="en-US" dirty="0">
                <a:solidFill>
                  <a:srgbClr val="FF0000"/>
                </a:solidFill>
              </a:rPr>
              <a:t>每一个数据，称之为元素</a:t>
            </a:r>
            <a:endParaRPr lang="en-US" altLang="zh-CN" dirty="0"/>
          </a:p>
          <a:p>
            <a:pPr marL="0" algn="l"/>
            <a:r>
              <a:rPr lang="zh-CN" altLang="en-US">
                <a:sym typeface="+mn-ea"/>
              </a:rPr>
              <a:t>以 [] 作为标识</a:t>
            </a:r>
            <a:endParaRPr lang="zh-CN" altLang="en-US" dirty="0"/>
          </a:p>
          <a:p>
            <a:pPr marL="0" algn="l"/>
            <a:r>
              <a:rPr lang="zh-CN" altLang="en-US">
                <a:sym typeface="+mn-ea"/>
              </a:rPr>
              <a:t>列表内每一个元素之间用, 逗号隔开</a:t>
            </a:r>
            <a:endParaRPr lang="zh-CN" altLang="en-US" dirty="0"/>
          </a:p>
          <a:p>
            <a:pPr marL="0" indent="0">
              <a:buNone/>
            </a:pPr>
            <a:endParaRPr lang="zh-CN" alt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列表的定义</a:t>
            </a:r>
            <a:endParaRPr lang="zh-CN" altLang="en-US" dirty="0"/>
          </a:p>
        </p:txBody>
      </p:sp>
      <p:pic>
        <p:nvPicPr>
          <p:cNvPr id="12" name="图片 11" descr="01 (99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99165" y="5550535"/>
            <a:ext cx="1250315" cy="12503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055" y="1835150"/>
            <a:ext cx="4343400" cy="2324100"/>
          </a:xfrm>
          <a:prstGeom prst="rect">
            <a:avLst/>
          </a:prstGeom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数据容器：set(集合)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数据容器：dict(字典、映射)</a:t>
            </a:r>
            <a:endParaRPr lang="zh-CN" altLang="en-US" dirty="0">
              <a:solidFill>
                <a:srgbClr val="C00000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4525645"/>
            <a:ext cx="410210" cy="410210"/>
          </a:xfrm>
          <a:prstGeom prst="rect">
            <a:avLst/>
          </a:prstGeom>
        </p:spPr>
      </p:pic>
      <p:sp>
        <p:nvSpPr>
          <p:cNvPr id="3" name="左大括号 2"/>
          <p:cNvSpPr/>
          <p:nvPr/>
        </p:nvSpPr>
        <p:spPr>
          <a:xfrm>
            <a:off x="8518525" y="4282440"/>
            <a:ext cx="693420" cy="896620"/>
          </a:xfrm>
          <a:prstGeom prst="leftBrac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211945" y="4082415"/>
            <a:ext cx="120205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字典的定义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11945" y="5000625"/>
            <a:ext cx="160972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字典的常用操作</a:t>
            </a:r>
            <a:endParaRPr lang="zh-CN" altLang="en-US" sz="1600" b="1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7" name="图片 6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0800000">
            <a:off x="10821670" y="4964430"/>
            <a:ext cx="410210" cy="410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animBg="1"/>
      <p:bldP spid="5" grpId="1"/>
      <p:bldP spid="6" grpId="1"/>
      <p:bldP spid="3" grpId="2" bldLvl="0" animBg="1"/>
      <p:bldP spid="5" grpId="2"/>
      <p:bldP spid="6" grpId="2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1"/>
          <p:cNvSpPr>
            <a:spLocks noGrp="1"/>
          </p:cNvSpPr>
          <p:nvPr/>
        </p:nvSpPr>
        <p:spPr>
          <a:xfrm>
            <a:off x="4707890" y="1377950"/>
            <a:ext cx="6298565" cy="2850515"/>
          </a:xfrm>
          <a:prstGeom prst="rect">
            <a:avLst/>
          </a:prstGeom>
        </p:spPr>
        <p:txBody>
          <a:bodyPr anchor="ctr"/>
          <a:lstStyle>
            <a:lvl1pPr marL="457200" marR="0" indent="-4572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609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zh-CN" altLang="en-US" dirty="0">
                <a:solidFill>
                  <a:srgbClr val="C00000"/>
                </a:solidFill>
                <a:sym typeface="+mn-ea"/>
              </a:rPr>
              <a:t>掌握字典的常用操作</a:t>
            </a:r>
            <a:endParaRPr lang="zh-CN" altLang="en-US" dirty="0">
              <a:solidFill>
                <a:srgbClr val="C00000"/>
              </a:solidFill>
              <a:sym typeface="+mn-ea"/>
            </a:endParaRPr>
          </a:p>
          <a:p>
            <a:pPr marL="342900" indent="-342900" algn="l"/>
            <a:r>
              <a:rPr lang="zh-CN" altLang="en-US" dirty="0">
                <a:solidFill>
                  <a:srgbClr val="C00000"/>
                </a:solidFill>
              </a:rPr>
              <a:t>掌握字典的特点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字典的常用操作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新增元素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	</a:t>
            </a:r>
            <a:r>
              <a:rPr lang="zh-CN" altLang="en-US"/>
              <a:t>语法：字典</a:t>
            </a:r>
            <a:r>
              <a:rPr lang="en-US" altLang="zh-CN"/>
              <a:t>[Key] = Value</a:t>
            </a:r>
            <a:r>
              <a:rPr lang="zh-CN" altLang="en-US"/>
              <a:t>，结果：字典被修改，新增了元素</a:t>
            </a: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更新元素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	</a:t>
            </a:r>
            <a:r>
              <a:rPr lang="zh-CN" altLang="en-US"/>
              <a:t>语法：字典</a:t>
            </a:r>
            <a:r>
              <a:rPr lang="en-US" altLang="zh-CN"/>
              <a:t>[Key] = Value</a:t>
            </a:r>
            <a:r>
              <a:rPr lang="zh-CN" altLang="en-US"/>
              <a:t>，结果：字典被修改，元素被更新</a:t>
            </a:r>
            <a:endParaRPr lang="en-US" altLang="zh-CN"/>
          </a:p>
          <a:p>
            <a:pPr>
              <a:buFont typeface="Arial" panose="020B0604020202020204" pitchFamily="34" charset="0"/>
            </a:pPr>
            <a:r>
              <a:rPr lang="en-US" altLang="zh-CN"/>
              <a:t>	</a:t>
            </a:r>
            <a:r>
              <a:rPr lang="zh-CN" altLang="en-US"/>
              <a:t>注意：</a:t>
            </a:r>
            <a:r>
              <a:rPr lang="zh-CN" altLang="en-US">
                <a:solidFill>
                  <a:srgbClr val="FF0000"/>
                </a:solidFill>
              </a:rPr>
              <a:t>字典</a:t>
            </a:r>
            <a:r>
              <a:rPr lang="en-US" altLang="zh-CN">
                <a:solidFill>
                  <a:srgbClr val="FF0000"/>
                </a:solidFill>
              </a:rPr>
              <a:t>Key</a:t>
            </a:r>
            <a:r>
              <a:rPr lang="zh-CN" altLang="en-US">
                <a:solidFill>
                  <a:srgbClr val="FF0000"/>
                </a:solidFill>
              </a:rPr>
              <a:t>不可以重复，所以对已存在的</a:t>
            </a:r>
            <a:r>
              <a:rPr lang="en-US" altLang="zh-CN">
                <a:solidFill>
                  <a:srgbClr val="FF0000"/>
                </a:solidFill>
              </a:rPr>
              <a:t>Key</a:t>
            </a:r>
            <a:r>
              <a:rPr lang="zh-CN" altLang="en-US">
                <a:solidFill>
                  <a:srgbClr val="FF0000"/>
                </a:solidFill>
              </a:rPr>
              <a:t>执行上述操作，就是更新</a:t>
            </a:r>
            <a:r>
              <a:rPr lang="en-US" altLang="zh-CN">
                <a:solidFill>
                  <a:srgbClr val="FF0000"/>
                </a:solidFill>
              </a:rPr>
              <a:t>Value</a:t>
            </a:r>
            <a:r>
              <a:rPr lang="zh-CN" altLang="en-US">
                <a:solidFill>
                  <a:srgbClr val="FF0000"/>
                </a:solidFill>
              </a:rPr>
              <a:t>值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1485" y="2528570"/>
            <a:ext cx="5254625" cy="12858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485" y="4974590"/>
            <a:ext cx="5253990" cy="1495425"/>
          </a:xfrm>
          <a:prstGeom prst="rect">
            <a:avLst/>
          </a:prstGeom>
        </p:spPr>
      </p:pic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字典的常用操作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删除元素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	</a:t>
            </a:r>
            <a:r>
              <a:rPr lang="zh-CN" altLang="en-US"/>
              <a:t>语法：字典</a:t>
            </a:r>
            <a:r>
              <a:rPr lang="en-US" altLang="zh-CN"/>
              <a:t>.pop(Key)</a:t>
            </a:r>
            <a:r>
              <a:rPr lang="zh-CN" altLang="en-US"/>
              <a:t>，结果：获得指定</a:t>
            </a:r>
            <a:r>
              <a:rPr lang="en-US" altLang="zh-CN"/>
              <a:t>Key</a:t>
            </a:r>
            <a:r>
              <a:rPr lang="zh-CN" altLang="en-US"/>
              <a:t>的</a:t>
            </a:r>
            <a:r>
              <a:rPr lang="en-US" altLang="zh-CN"/>
              <a:t>Value</a:t>
            </a:r>
            <a:r>
              <a:rPr lang="zh-CN" altLang="en-US"/>
              <a:t>，同时字典被修改，指定</a:t>
            </a:r>
            <a:r>
              <a:rPr lang="en-US" altLang="zh-CN"/>
              <a:t>Key</a:t>
            </a:r>
            <a:r>
              <a:rPr lang="zh-CN" altLang="en-US"/>
              <a:t>的数据被删除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清空字典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	</a:t>
            </a:r>
            <a:r>
              <a:rPr lang="zh-CN" altLang="en-US"/>
              <a:t>语法：字典</a:t>
            </a:r>
            <a:r>
              <a:rPr lang="en-US" altLang="zh-CN"/>
              <a:t>.clear()</a:t>
            </a:r>
            <a:r>
              <a:rPr lang="zh-CN" altLang="en-US"/>
              <a:t>，结果：字典被修改，元素被清空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7520" y="2502535"/>
            <a:ext cx="4010025" cy="14719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520" y="5019675"/>
            <a:ext cx="3436620" cy="1704975"/>
          </a:xfrm>
          <a:prstGeom prst="rect">
            <a:avLst/>
          </a:prstGeom>
        </p:spPr>
      </p:pic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字典的常用操作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获取全部的</a:t>
            </a:r>
            <a:r>
              <a:rPr lang="en-US" altLang="zh-CN"/>
              <a:t>key</a:t>
            </a:r>
            <a:endParaRPr lang="en-US" altLang="zh-CN"/>
          </a:p>
          <a:p>
            <a:pPr>
              <a:buFont typeface="Arial" panose="020B0604020202020204" pitchFamily="34" charset="0"/>
            </a:pPr>
            <a:r>
              <a:rPr lang="en-US" altLang="zh-CN"/>
              <a:t>	</a:t>
            </a:r>
            <a:r>
              <a:rPr lang="zh-CN" altLang="en-US"/>
              <a:t>语法：字典</a:t>
            </a:r>
            <a:r>
              <a:rPr lang="en-US" altLang="zh-CN"/>
              <a:t>.keys()</a:t>
            </a:r>
            <a:r>
              <a:rPr lang="zh-CN" altLang="en-US"/>
              <a:t>，结果：得到字典中的全部</a:t>
            </a:r>
            <a:r>
              <a:rPr lang="en-US" altLang="zh-CN"/>
              <a:t>Key</a:t>
            </a: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遍历字典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	</a:t>
            </a:r>
            <a:r>
              <a:rPr lang="zh-CN" altLang="en-US"/>
              <a:t>语法：</a:t>
            </a:r>
            <a:r>
              <a:rPr lang="en-US" altLang="zh-CN"/>
              <a:t>for key in </a:t>
            </a:r>
            <a:r>
              <a:rPr lang="zh-CN" altLang="en-US"/>
              <a:t>字典</a:t>
            </a:r>
            <a:r>
              <a:rPr lang="en-US" altLang="zh-CN"/>
              <a:t>.keys()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5295" y="2529205"/>
            <a:ext cx="4412615" cy="12249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665" y="5111115"/>
            <a:ext cx="2400300" cy="9620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295" y="4563110"/>
            <a:ext cx="4411980" cy="1879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926705" y="6074410"/>
            <a:ext cx="99822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运行结果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541770" y="4563110"/>
            <a:ext cx="554291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注意：字典不支持下标索引，所以同样不可以用</a:t>
            </a:r>
            <a:r>
              <a:rPr lang="en-US" altLang="zh-CN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while</a:t>
            </a: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循环遍历</a:t>
            </a:r>
            <a:endParaRPr lang="zh-CN" altLang="en-US" sz="1600" b="1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字典的常用操作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计算字典内的全部元素（键值对）数量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	</a:t>
            </a:r>
            <a:r>
              <a:rPr lang="zh-CN" altLang="en-US"/>
              <a:t>语法：</a:t>
            </a:r>
            <a:r>
              <a:rPr lang="en-US"/>
              <a:t>len(</a:t>
            </a:r>
            <a:r>
              <a:rPr lang="zh-CN" altLang="en-US"/>
              <a:t>字典</a:t>
            </a:r>
            <a:r>
              <a:rPr lang="en-US" altLang="zh-CN"/>
              <a:t>)</a:t>
            </a:r>
            <a:endParaRPr lang="en-US" altLang="zh-CN"/>
          </a:p>
          <a:p>
            <a:pPr>
              <a:buFont typeface="Arial" panose="020B0604020202020204" pitchFamily="34" charset="0"/>
            </a:pPr>
            <a:r>
              <a:rPr lang="en-US" altLang="zh-CN"/>
              <a:t>	</a:t>
            </a:r>
            <a:r>
              <a:rPr lang="zh-CN" altLang="en-US"/>
              <a:t>结果：得到一个整数，表示字典内元素（键值对）的数量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9265" y="2994660"/>
            <a:ext cx="3905250" cy="1543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>
                <a:sym typeface="+mn-ea"/>
              </a:rPr>
              <a:t>字典的常用操作总结</a:t>
            </a:r>
            <a:endParaRPr lang="zh-CN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807085" y="1683385"/>
          <a:ext cx="10603230" cy="3587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7580"/>
                <a:gridCol w="3370580"/>
                <a:gridCol w="5005070"/>
              </a:tblGrid>
              <a:tr h="39370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编号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pPr algn="l"/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操作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pPr algn="l"/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说明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</a:tr>
              <a:tr h="40703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1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字典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[Key]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获取指定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Key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对应的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Value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值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0703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2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字典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[Key] = Value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添加或更新键值对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50038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3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字典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.pop(Key)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取出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Key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对应的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Value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并在字典内删除此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Key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的键值对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64008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4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字典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.clear()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清空字典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1338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5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字典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.keys()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获取字典的全部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Key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，可用于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for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循环遍历字典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1275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6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len(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字典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计算字典内的元素数量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</a:tbl>
          </a:graphicData>
        </a:graphic>
      </p:graphicFrame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字典的特点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>
              <a:buFont typeface="Arial" panose="020B0604020202020204" pitchFamily="34" charset="0"/>
            </a:pPr>
            <a:r>
              <a:rPr lang="zh-CN" altLang="en-US">
                <a:sym typeface="+mn-ea"/>
              </a:rPr>
              <a:t>经过上述对字典的学习，可以总结出字典有如下特点：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可以容纳多个数据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可以容纳不同类型的数据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sym typeface="+mn-ea"/>
              </a:rPr>
              <a:t>每一份数据是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KeyValue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键值对</a:t>
            </a:r>
            <a:endParaRPr lang="zh-CN" altLang="en-US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sym typeface="+mn-ea"/>
              </a:rPr>
              <a:t>可以通过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Key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获取到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Value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，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Key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不可重复（重复会覆盖）</a:t>
            </a:r>
            <a:endParaRPr lang="en-US" altLang="zh-CN">
              <a:solidFill>
                <a:srgbClr val="FF0000"/>
              </a:solidFill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不支持下标索引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可以修改</a:t>
            </a:r>
            <a:r>
              <a:rPr lang="zh-CN" altLang="en-US">
                <a:sym typeface="+mn-ea"/>
              </a:rPr>
              <a:t>（增加或删除更新元素等）</a:t>
            </a:r>
            <a:endParaRPr lang="zh-CN" altLang="en-US"/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支持for循环，不支持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w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hile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循环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106035" y="1216660"/>
            <a:ext cx="5760720" cy="3549650"/>
          </a:xfrm>
        </p:spPr>
        <p:txBody>
          <a:bodyPr/>
          <a:p>
            <a:pPr marL="0" indent="0">
              <a:buFont typeface="Arial" panose="020B0604020202020204" pitchFamily="34" charset="0"/>
              <a:buNone/>
            </a:pPr>
            <a:r>
              <a:rPr lang="en-US" altLang="zh-CN"/>
              <a:t>1. </a:t>
            </a:r>
            <a:r>
              <a:rPr lang="zh-CN" altLang="en-US"/>
              <a:t>字典的常用操作</a:t>
            </a:r>
            <a:endParaRPr lang="zh-CN" altLang="en-US"/>
          </a:p>
          <a:p>
            <a:pPr marL="0" indent="0">
              <a:buFont typeface="Arial" panose="020B0604020202020204" pitchFamily="34" charset="0"/>
              <a:buNone/>
            </a:pPr>
            <a:endParaRPr lang="zh-CN" altLang="en-US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/>
              <a:t>2. </a:t>
            </a:r>
            <a:r>
              <a:rPr lang="zh-CN" altLang="en-US"/>
              <a:t>操作注意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新增和更新元素的语法一致，如果</a:t>
            </a:r>
            <a:r>
              <a:rPr lang="en-US" altLang="zh-CN" sz="1400"/>
              <a:t>Key</a:t>
            </a:r>
            <a:r>
              <a:rPr lang="zh-CN" altLang="en-US" sz="1400"/>
              <a:t>不存在即新增，如果</a:t>
            </a:r>
            <a:r>
              <a:rPr lang="en-US" altLang="zh-CN" sz="1400"/>
              <a:t>Key</a:t>
            </a:r>
            <a:r>
              <a:rPr lang="zh-CN" altLang="en-US" sz="1400"/>
              <a:t>存在即更新（</a:t>
            </a:r>
            <a:r>
              <a:rPr lang="en-US" altLang="zh-CN" sz="1400"/>
              <a:t>Key</a:t>
            </a:r>
            <a:r>
              <a:rPr lang="zh-CN" altLang="en-US" sz="1400"/>
              <a:t>不可重复）</a:t>
            </a:r>
            <a:endParaRPr lang="zh-CN" altLang="en-US" sz="1400"/>
          </a:p>
          <a:p>
            <a:pPr marL="0" algn="l">
              <a:buFont typeface="Arial" panose="020B0604020202020204" pitchFamily="34" charset="0"/>
              <a:buNone/>
            </a:pPr>
            <a:r>
              <a:rPr lang="zh-CN" altLang="en-US" sz="1800"/>
              <a:t>3. 字典的特点</a:t>
            </a:r>
            <a:endParaRPr lang="zh-CN" altLang="en-US" sz="180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479415" y="1569720"/>
            <a:ext cx="4242435" cy="14865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415" y="4870450"/>
            <a:ext cx="3337560" cy="175133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升职加薪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有如下员工信息，请使用字典完成数据的记录。</a:t>
            </a:r>
            <a:endParaRPr lang="zh-CN" altLang="en-US"/>
          </a:p>
          <a:p>
            <a:r>
              <a:rPr lang="zh-CN" altLang="en-US"/>
              <a:t>并通过</a:t>
            </a:r>
            <a:r>
              <a:rPr lang="en-US" altLang="zh-CN"/>
              <a:t>for</a:t>
            </a:r>
            <a:r>
              <a:rPr lang="zh-CN" altLang="en-US"/>
              <a:t>循环，对所有级别为</a:t>
            </a:r>
            <a:r>
              <a:rPr lang="en-US" altLang="zh-CN"/>
              <a:t>1</a:t>
            </a:r>
            <a:r>
              <a:rPr lang="zh-CN" altLang="en-US"/>
              <a:t>级的员工，级别上升</a:t>
            </a:r>
            <a:r>
              <a:rPr lang="en-US" altLang="zh-CN"/>
              <a:t>1</a:t>
            </a:r>
            <a:r>
              <a:rPr lang="zh-CN" altLang="en-US"/>
              <a:t>级，薪水增加</a:t>
            </a:r>
            <a:r>
              <a:rPr lang="en-US" altLang="zh-CN"/>
              <a:t>1000</a:t>
            </a:r>
            <a:r>
              <a:rPr lang="zh-CN" altLang="en-US"/>
              <a:t>元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运行后，输出如下信息：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68855" y="2530475"/>
            <a:ext cx="3500755" cy="13074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8855" y="4585335"/>
            <a:ext cx="8133715" cy="1676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列表的定义方式</a:t>
            </a:r>
            <a:r>
              <a:rPr dirty="0"/>
              <a:t>：</a:t>
            </a:r>
            <a:endParaRPr dirty="0"/>
          </a:p>
        </p:txBody>
      </p:sp>
      <p:sp>
        <p:nvSpPr>
          <p:cNvPr id="6" name="三角形 9"/>
          <p:cNvSpPr/>
          <p:nvPr/>
        </p:nvSpPr>
        <p:spPr>
          <a:xfrm rot="2651319">
            <a:off x="717495" y="5892262"/>
            <a:ext cx="145648" cy="7810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085446" y="5923728"/>
            <a:ext cx="9773285" cy="5530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AD2B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注意：列表可以一次存储多个数据，且</a:t>
            </a:r>
            <a:r>
              <a:rPr lang="zh-CN" altLang="en-US" sz="2000" dirty="0">
                <a:solidFill>
                  <a:srgbClr val="AD2B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可以为不同的数据类型，支持嵌套</a:t>
            </a:r>
            <a:endParaRPr lang="zh-CN" altLang="en-US" sz="2000" dirty="0">
              <a:solidFill>
                <a:srgbClr val="AD2B26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20969" y="5507162"/>
            <a:ext cx="10302240" cy="958385"/>
          </a:xfrm>
          <a:prstGeom prst="rect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10881" y="5608149"/>
            <a:ext cx="1053296" cy="300942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注意事项</a:t>
            </a:r>
            <a:endParaRPr kumimoji="1" lang="zh-CN" altLang="en-US" sz="1400"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sp>
        <p:nvSpPr>
          <p:cNvPr id="12" name="文本占位符 11"/>
          <p:cNvSpPr/>
          <p:nvPr>
            <p:ph type="body" sz="quarter" idx="1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案例演示：使用</a:t>
            </a:r>
            <a:r>
              <a:t>[]</a:t>
            </a:r>
            <a:r>
              <a:rPr lang="zh-CN" altLang="en-US"/>
              <a:t>的方式定义列表</a:t>
            </a:r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04660" y="4506595"/>
            <a:ext cx="2943225" cy="6477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7" name="图片 16" descr="01 (110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5385" y="5608320"/>
            <a:ext cx="1004570" cy="10045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471410" y="3313430"/>
            <a:ext cx="160972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嵌套列表的定义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055" y="4679950"/>
            <a:ext cx="2981325" cy="6762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055" y="2936875"/>
            <a:ext cx="4133850" cy="6191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055" y="1991995"/>
            <a:ext cx="4524375" cy="84772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055" y="3703955"/>
            <a:ext cx="3467100" cy="78105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4660" y="3637280"/>
            <a:ext cx="3686175" cy="8477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数据容器对比总结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 sz="3600"/>
              <a:t>拓展</a:t>
            </a:r>
            <a:endParaRPr lang="zh-CN" altLang="en-US" sz="3600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数据容器分类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>
              <a:buFont typeface="Arial" panose="020B0604020202020204" pitchFamily="34" charset="0"/>
            </a:pPr>
            <a:r>
              <a:rPr lang="zh-CN" altLang="en-US"/>
              <a:t>数据容器可以从以下视角进行简单的分类：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是否支持下标索引</a:t>
            </a: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支持：列表、元组、字符串</a:t>
            </a:r>
            <a:r>
              <a:rPr lang="en-US" altLang="zh-CN"/>
              <a:t> - </a:t>
            </a:r>
            <a:r>
              <a:rPr lang="zh-CN" altLang="en-US"/>
              <a:t>序列类型</a:t>
            </a: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不支持：集合、字典</a:t>
            </a:r>
            <a:r>
              <a:rPr lang="en-US" altLang="zh-CN"/>
              <a:t> - </a:t>
            </a:r>
            <a:r>
              <a:rPr lang="zh-CN" altLang="en-US"/>
              <a:t>非序列类型</a:t>
            </a:r>
            <a:endParaRPr lang="zh-CN" altLang="en-US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/>
              <a:t>是否支持重复元素：</a:t>
            </a: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600">
                <a:sym typeface="+mn-ea"/>
              </a:rPr>
              <a:t>支持：列表、元组、字符串</a:t>
            </a:r>
            <a:r>
              <a:rPr lang="en-US" altLang="zh-CN" sz="1600">
                <a:sym typeface="+mn-ea"/>
              </a:rPr>
              <a:t> - </a:t>
            </a:r>
            <a:r>
              <a:rPr lang="zh-CN" altLang="en-US" sz="1600">
                <a:sym typeface="+mn-ea"/>
              </a:rPr>
              <a:t>序列类型</a:t>
            </a:r>
            <a:endParaRPr lang="zh-CN" altLang="en-US" sz="16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600">
                <a:sym typeface="+mn-ea"/>
              </a:rPr>
              <a:t>不支持：集合、字典</a:t>
            </a:r>
            <a:r>
              <a:rPr lang="en-US" altLang="zh-CN" sz="1600">
                <a:sym typeface="+mn-ea"/>
              </a:rPr>
              <a:t> - </a:t>
            </a:r>
            <a:r>
              <a:rPr lang="zh-CN" altLang="en-US" sz="1600">
                <a:sym typeface="+mn-ea"/>
              </a:rPr>
              <a:t>非序列类型</a:t>
            </a:r>
            <a:endParaRPr lang="zh-CN" altLang="en-US" sz="160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/>
              <a:t>是否可以修改</a:t>
            </a: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支持：列表、集合、字典</a:t>
            </a: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不支持：元组、字符串</a:t>
            </a:r>
            <a:endParaRPr lang="zh-CN" alt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数据容器特点对比</a:t>
            </a:r>
            <a:endParaRPr lang="zh-CN" altLang="en-US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806961" y="1683180"/>
          <a:ext cx="10505440" cy="370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6846"/>
                <a:gridCol w="1594690"/>
                <a:gridCol w="1968971"/>
                <a:gridCol w="1944976"/>
                <a:gridCol w="1944978"/>
                <a:gridCol w="1944978"/>
              </a:tblGrid>
              <a:tr h="408305"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endParaRPr lang="zh-CN" altLang="en-US" sz="18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元组</a:t>
                      </a:r>
                      <a:endParaRPr lang="zh-CN" altLang="en-US" sz="18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字符串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集合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字典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</a:tr>
              <a:tr h="422256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元素数量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支持多个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支持多个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支持多个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支持多个</a:t>
                      </a:r>
                      <a:endParaRPr lang="zh-CN" altLang="en-US" sz="18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支持多个</a:t>
                      </a:r>
                      <a:endParaRPr lang="zh-CN" altLang="en-US" sz="18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519764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元素类型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任意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任意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仅字符</a:t>
                      </a:r>
                      <a:endParaRPr lang="zh-CN" altLang="en-US" sz="180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任意</a:t>
                      </a:r>
                      <a:endParaRPr lang="en-US" altLang="zh-CN" sz="1800" dirty="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Key：Value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Key</a:t>
                      </a:r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：除字典外任意类型</a:t>
                      </a:r>
                      <a:endParaRPr lang="zh-CN" altLang="en-US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Value</a:t>
                      </a:r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：任意类型</a:t>
                      </a:r>
                      <a:endParaRPr lang="zh-CN" altLang="en-US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428324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下标索引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 dirty="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不支持</a:t>
                      </a:r>
                      <a:endParaRPr lang="zh-CN" altLang="en-US" sz="1800" dirty="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 dirty="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不支持</a:t>
                      </a:r>
                      <a:endParaRPr lang="zh-CN" altLang="en-US" sz="1800" dirty="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428324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重复元素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 dirty="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不支持</a:t>
                      </a:r>
                      <a:endParaRPr lang="zh-CN" altLang="en-US" sz="1800" dirty="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 dirty="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不支持</a:t>
                      </a:r>
                      <a:endParaRPr lang="zh-CN" altLang="en-US" sz="1800" dirty="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4279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可修改性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支持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不支持</a:t>
                      </a:r>
                      <a:endParaRPr lang="zh-CN" altLang="en-US" sz="180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不支持</a:t>
                      </a:r>
                      <a:endParaRPr lang="zh-CN" altLang="en-US" sz="180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支持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4279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数据有序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是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是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是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 dirty="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否</a:t>
                      </a:r>
                      <a:endParaRPr lang="zh-CN" altLang="en-US" sz="1800" dirty="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 dirty="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否</a:t>
                      </a:r>
                      <a:endParaRPr lang="zh-CN" altLang="en-US" sz="1800" dirty="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4279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使用场景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可修改、可重复的一批数据记录场景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不可修改、可重复的一批数据记录场景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一串字符的记录场景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不可重复的数据记录场景</a:t>
                      </a:r>
                      <a:endParaRPr lang="zh-CN" altLang="en-US" sz="18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以</a:t>
                      </a:r>
                      <a:r>
                        <a:rPr lang="en-US" altLang="zh-CN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Key</a:t>
                      </a:r>
                      <a:r>
                        <a:rPr lang="zh-CN" altLang="en-US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检索</a:t>
                      </a:r>
                      <a:r>
                        <a:rPr lang="en-US" altLang="zh-CN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Value</a:t>
                      </a:r>
                      <a:r>
                        <a:rPr lang="zh-CN" altLang="en-US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的数据记录场景</a:t>
                      </a:r>
                      <a:endParaRPr lang="zh-CN" altLang="en-US" sz="18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</a:tbl>
          </a:graphicData>
        </a:graphic>
      </p:graphicFrame>
      <p:pic>
        <p:nvPicPr>
          <p:cNvPr id="3" name="图片 2" descr="01 (20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9650" y="5451475"/>
            <a:ext cx="1159510" cy="1159510"/>
          </a:xfrm>
          <a:prstGeom prst="rect">
            <a:avLst/>
          </a:prstGeom>
        </p:spPr>
      </p:pic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基于各类数据容器的特点，它们的应用场景如下：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列表：一批数据，可修改、可重复的存储</a:t>
            </a:r>
            <a:r>
              <a:rPr lang="zh-CN" altLang="en-US">
                <a:sym typeface="+mn-ea"/>
              </a:rPr>
              <a:t>场景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元组：一批数据，不可修改、可重复的存储</a:t>
            </a:r>
            <a:r>
              <a:rPr lang="zh-CN" altLang="en-US">
                <a:sym typeface="+mn-ea"/>
              </a:rPr>
              <a:t>场景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字符串：一串字符串的存储</a:t>
            </a:r>
            <a:r>
              <a:rPr lang="zh-CN" altLang="en-US">
                <a:sym typeface="+mn-ea"/>
              </a:rPr>
              <a:t>场景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集合：一批数据，去重存储</a:t>
            </a:r>
            <a:r>
              <a:rPr lang="zh-CN" altLang="en-US">
                <a:sym typeface="+mn-ea"/>
              </a:rPr>
              <a:t>场景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字典：一批数据，可用</a:t>
            </a:r>
            <a:r>
              <a:rPr lang="en-US" altLang="zh-CN"/>
              <a:t>Key</a:t>
            </a:r>
            <a:r>
              <a:rPr lang="zh-CN" altLang="en-US"/>
              <a:t>检索</a:t>
            </a:r>
            <a:r>
              <a:rPr lang="en-US" altLang="zh-CN"/>
              <a:t>Value</a:t>
            </a:r>
            <a:r>
              <a:rPr lang="zh-CN" altLang="en-US"/>
              <a:t>的存储场景</a:t>
            </a:r>
            <a:endParaRPr lang="zh-CN" alt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en-US" altLang="zh-CN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en-US" altLang="zh-CN" dirty="0">
              <a:solidFill>
                <a:schemeClr val="tx1"/>
              </a:solidFill>
            </a:endParaRPr>
          </a:p>
          <a:p>
            <a:pPr algn="l"/>
            <a:r>
              <a:rPr lang="en-US" altLang="zh-CN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en-US" altLang="zh-CN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数据容器：set(集合)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数据容器：dict(字典、映射)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rgbClr val="C00000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4831080"/>
            <a:ext cx="410210" cy="410210"/>
          </a:xfrm>
          <a:prstGeom prst="rect">
            <a:avLst/>
          </a:prstGeom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数据容器的通用操作</a:t>
            </a:r>
            <a:r>
              <a:rPr lang="en-US" altLang="zh-CN"/>
              <a:t> - </a:t>
            </a:r>
            <a:r>
              <a:t>遍历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数据容器尽管各自有各自的特点，但是它们也有通用的一些操作。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首先，在遍历上：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5</a:t>
            </a:r>
            <a:r>
              <a:rPr lang="zh-CN" altLang="en-US"/>
              <a:t>类数据容器都支持</a:t>
            </a:r>
            <a:r>
              <a:rPr lang="en-US" altLang="zh-CN"/>
              <a:t>for</a:t>
            </a:r>
            <a:r>
              <a:rPr lang="zh-CN" altLang="en-US"/>
              <a:t>循环遍历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列表、元组、字符串支持</a:t>
            </a:r>
            <a:r>
              <a:rPr lang="en-US" altLang="zh-CN"/>
              <a:t>while</a:t>
            </a:r>
            <a:r>
              <a:rPr lang="zh-CN" altLang="en-US"/>
              <a:t>循环，集合、字典不支持（无法下标索引）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尽管遍历的形式各有不同，但是，它们都支持遍历操作。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数据容器的通用统计功能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除了遍历这个共性外，数据容器可以通用非常多的功能方法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同学们可能会疑惑，字符串如何确定大小？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</a:rPr>
              <a:t>我们下一个小节为同学们解惑。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/>
        </p:nvSpPr>
        <p:spPr>
          <a:xfrm>
            <a:off x="711200" y="2186305"/>
            <a:ext cx="3264535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len(</a:t>
            </a:r>
            <a:r>
              <a:rPr lang="zh-CN" altLang="en-US" sz="2000">
                <a:solidFill>
                  <a:schemeClr val="tx2">
                    <a:lumMod val="60000"/>
                    <a:lumOff val="40000"/>
                  </a:schemeClr>
                </a:solidFill>
              </a:rPr>
              <a:t>容器</a:t>
            </a:r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 sz="2000"/>
          </a:p>
          <a:p>
            <a:r>
              <a:rPr lang="zh-CN" altLang="en-US"/>
              <a:t>统计容器的元素个数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2" name="TextBox 3"/>
          <p:cNvSpPr txBox="1"/>
          <p:nvPr/>
        </p:nvSpPr>
        <p:spPr>
          <a:xfrm>
            <a:off x="711200" y="3162935"/>
            <a:ext cx="3044825" cy="159956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my_list = [1, 2, 3]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my_tuple = (1, 2, 3, 4, 5)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my_str = "itiheima"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len(my_list)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3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len(my_tuple)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5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len(my_str)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7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13" name="文本占位符 2"/>
          <p:cNvSpPr>
            <a:spLocks noGrp="1"/>
          </p:cNvSpPr>
          <p:nvPr/>
        </p:nvSpPr>
        <p:spPr>
          <a:xfrm>
            <a:off x="8271510" y="2186305"/>
            <a:ext cx="3264535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min(</a:t>
            </a:r>
            <a:r>
              <a:rPr lang="zh-CN" altLang="en-US" sz="2000">
                <a:solidFill>
                  <a:schemeClr val="tx2">
                    <a:lumMod val="60000"/>
                    <a:lumOff val="40000"/>
                  </a:schemeClr>
                </a:solidFill>
              </a:rPr>
              <a:t>容器</a:t>
            </a:r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 sz="2000"/>
          </a:p>
          <a:p>
            <a:r>
              <a:rPr lang="zh-CN" altLang="en-US"/>
              <a:t>统计容器的最小元素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4" name="TextBox 3"/>
          <p:cNvSpPr txBox="1"/>
          <p:nvPr/>
        </p:nvSpPr>
        <p:spPr>
          <a:xfrm>
            <a:off x="8271510" y="3162935"/>
            <a:ext cx="3044825" cy="159956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my_list = [1, 2, 3]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my_tuple = (1, 2, 3, 4, 5)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my_str = "itiheima"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min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(my_list)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1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min(my_tuple)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1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min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(my_str)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a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15" name="文本占位符 2"/>
          <p:cNvSpPr>
            <a:spLocks noGrp="1"/>
          </p:cNvSpPr>
          <p:nvPr/>
        </p:nvSpPr>
        <p:spPr>
          <a:xfrm>
            <a:off x="4601210" y="2186305"/>
            <a:ext cx="3264535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max(</a:t>
            </a:r>
            <a:r>
              <a:rPr lang="zh-CN" altLang="en-US" sz="2000">
                <a:solidFill>
                  <a:schemeClr val="tx2">
                    <a:lumMod val="60000"/>
                    <a:lumOff val="40000"/>
                  </a:schemeClr>
                </a:solidFill>
              </a:rPr>
              <a:t>容器</a:t>
            </a:r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 sz="2000"/>
          </a:p>
          <a:p>
            <a:r>
              <a:rPr lang="zh-CN" altLang="en-US"/>
              <a:t>统计容器的最大元素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6" name="TextBox 3"/>
          <p:cNvSpPr txBox="1"/>
          <p:nvPr/>
        </p:nvSpPr>
        <p:spPr>
          <a:xfrm>
            <a:off x="4601210" y="3162935"/>
            <a:ext cx="3044825" cy="159956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my_list = [1, 2, 3]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my_tuple = (1, 2, 3, 4, 5)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my_str = "itiheima"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max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(my_list)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3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max(my_tuple)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5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max</a:t>
            </a:r>
            <a:r>
              <a:rPr lang="en-US" altLang="zh-CN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(my_str)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t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pic>
        <p:nvPicPr>
          <p:cNvPr id="17" name="图片 16" descr="01 (12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1210" y="4775835"/>
            <a:ext cx="2082165" cy="2082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容器的通用转换功能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除了下标索引这个共性外，还可以通用类型转换</a:t>
            </a:r>
            <a:endParaRPr lang="zh-CN" altLang="en-US"/>
          </a:p>
        </p:txBody>
      </p:sp>
      <p:sp>
        <p:nvSpPr>
          <p:cNvPr id="7" name="文本占位符 2"/>
          <p:cNvSpPr>
            <a:spLocks noGrp="1"/>
          </p:cNvSpPr>
          <p:nvPr/>
        </p:nvSpPr>
        <p:spPr>
          <a:xfrm>
            <a:off x="711200" y="2186305"/>
            <a:ext cx="3264535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list(</a:t>
            </a:r>
            <a:r>
              <a:rPr lang="zh-CN" altLang="en-US" sz="2000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容器</a:t>
            </a:r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 sz="2000"/>
          </a:p>
          <a:p>
            <a:r>
              <a:rPr lang="zh-CN" altLang="en-US"/>
              <a:t>将给定容器转换为列表</a:t>
            </a:r>
            <a:endParaRPr lang="en-US" altLang="zh-CN"/>
          </a:p>
        </p:txBody>
      </p:sp>
      <p:sp>
        <p:nvSpPr>
          <p:cNvPr id="13" name="文本占位符 2"/>
          <p:cNvSpPr>
            <a:spLocks noGrp="1"/>
          </p:cNvSpPr>
          <p:nvPr/>
        </p:nvSpPr>
        <p:spPr>
          <a:xfrm>
            <a:off x="711200" y="3736340"/>
            <a:ext cx="3264535" cy="133540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tuple(</a:t>
            </a:r>
            <a:r>
              <a:rPr lang="zh-CN" altLang="en-US" sz="2000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容器</a:t>
            </a:r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 sz="2000"/>
          </a:p>
          <a:p>
            <a:r>
              <a:rPr lang="zh-CN" altLang="en-US"/>
              <a:t>将给定容器转换为元组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5" name="文本占位符 2"/>
          <p:cNvSpPr>
            <a:spLocks noGrp="1"/>
          </p:cNvSpPr>
          <p:nvPr/>
        </p:nvSpPr>
        <p:spPr>
          <a:xfrm>
            <a:off x="5133975" y="2186305"/>
            <a:ext cx="3264535" cy="155194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str(</a:t>
            </a:r>
            <a:r>
              <a:rPr lang="zh-CN" altLang="en-US" sz="2000">
                <a:solidFill>
                  <a:schemeClr val="tx2">
                    <a:lumMod val="60000"/>
                    <a:lumOff val="40000"/>
                  </a:schemeClr>
                </a:solidFill>
              </a:rPr>
              <a:t>容器</a:t>
            </a:r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 sz="2000"/>
          </a:p>
          <a:p>
            <a:r>
              <a:rPr lang="zh-CN" altLang="en-US"/>
              <a:t>将给定容器转换为字符串</a:t>
            </a:r>
            <a:endParaRPr lang="zh-CN" altLang="en-US"/>
          </a:p>
        </p:txBody>
      </p:sp>
      <p:sp>
        <p:nvSpPr>
          <p:cNvPr id="4" name="文本占位符 2"/>
          <p:cNvSpPr>
            <a:spLocks noGrp="1"/>
          </p:cNvSpPr>
          <p:nvPr/>
        </p:nvSpPr>
        <p:spPr>
          <a:xfrm>
            <a:off x="5074920" y="3738245"/>
            <a:ext cx="3264535" cy="155194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set(</a:t>
            </a:r>
            <a:r>
              <a:rPr lang="zh-CN" altLang="en-US" sz="2000">
                <a:solidFill>
                  <a:schemeClr val="tx2">
                    <a:lumMod val="60000"/>
                    <a:lumOff val="40000"/>
                  </a:schemeClr>
                </a:solidFill>
              </a:rPr>
              <a:t>容器</a:t>
            </a:r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 sz="2000"/>
          </a:p>
          <a:p>
            <a:r>
              <a:rPr lang="zh-CN" altLang="en-US"/>
              <a:t>将给定容器转换为集合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容器</a:t>
            </a:r>
            <a:r>
              <a:t>通用排序功能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通用排序功能</a:t>
            </a:r>
            <a:endParaRPr lang="zh-CN" altLang="en-US"/>
          </a:p>
        </p:txBody>
      </p:sp>
      <p:sp>
        <p:nvSpPr>
          <p:cNvPr id="7" name="文本占位符 2"/>
          <p:cNvSpPr>
            <a:spLocks noGrp="1"/>
          </p:cNvSpPr>
          <p:nvPr/>
        </p:nvSpPr>
        <p:spPr>
          <a:xfrm>
            <a:off x="711200" y="2186305"/>
            <a:ext cx="4559300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sorted(</a:t>
            </a:r>
            <a:r>
              <a:rPr lang="zh-CN" altLang="en-US" sz="2000">
                <a:solidFill>
                  <a:schemeClr val="tx2">
                    <a:lumMod val="60000"/>
                    <a:lumOff val="40000"/>
                  </a:schemeClr>
                </a:solidFill>
              </a:rPr>
              <a:t>容器</a:t>
            </a:r>
            <a:r>
              <a:rPr lang="en-US" altLang="zh-CN" sz="2000">
                <a:solidFill>
                  <a:schemeClr val="tx2">
                    <a:lumMod val="60000"/>
                    <a:lumOff val="40000"/>
                  </a:schemeClr>
                </a:solidFill>
              </a:rPr>
              <a:t>, [reverse=True])</a:t>
            </a:r>
            <a:endParaRPr lang="zh-CN" altLang="en-US" sz="2000"/>
          </a:p>
          <a:p>
            <a:r>
              <a:rPr lang="zh-CN" altLang="en-US"/>
              <a:t>将给定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容器</a:t>
            </a:r>
            <a:r>
              <a:rPr lang="zh-CN" altLang="en-US"/>
              <a:t>进行排序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>
                <a:solidFill>
                  <a:srgbClr val="FF0000"/>
                </a:solidFill>
              </a:rPr>
              <a:t>注意，排序后都会得到列表（</a:t>
            </a:r>
            <a:r>
              <a:rPr lang="en-US" altLang="zh-CN">
                <a:solidFill>
                  <a:srgbClr val="FF0000"/>
                </a:solidFill>
              </a:rPr>
              <a:t>list</a:t>
            </a:r>
            <a:r>
              <a:rPr lang="zh-CN" altLang="en-US">
                <a:solidFill>
                  <a:srgbClr val="FF0000"/>
                </a:solidFill>
              </a:rPr>
              <a:t>）对象。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容器通用功能总览</a:t>
            </a:r>
            <a:endParaRPr lang="zh-CN" altLang="en-US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964565" y="1457325"/>
          <a:ext cx="10262870" cy="5070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4970"/>
                <a:gridCol w="6057900"/>
              </a:tblGrid>
              <a:tr h="39243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功能</a:t>
                      </a:r>
                      <a:endParaRPr lang="zh-CN" altLang="en-US" sz="18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描述</a:t>
                      </a:r>
                      <a:endParaRPr lang="zh-CN" altLang="en-US" sz="18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</a:tr>
              <a:tr h="61531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通用</a:t>
                      </a:r>
                      <a:r>
                        <a:rPr lang="en-US" altLang="zh-CN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for</a:t>
                      </a: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循环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遍历容器（字典是遍历</a:t>
                      </a:r>
                      <a:r>
                        <a:rPr lang="en-US" altLang="zh-CN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key</a:t>
                      </a: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）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533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max</a:t>
                      </a:r>
                      <a:endParaRPr lang="en-US" altLang="zh-CN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容器内最大元素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991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min()</a:t>
                      </a:r>
                      <a:endParaRPr 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容器内最小元素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121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len()</a:t>
                      </a:r>
                      <a:endParaRPr lang="en-US" altLang="zh-CN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r>
                        <a:rPr lang="zh-CN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容器元素个数</a:t>
                      </a:r>
                      <a:endParaRPr lang="zh-CN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121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list()</a:t>
                      </a:r>
                      <a:endParaRPr 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转换为列表</a:t>
                      </a:r>
                      <a:endParaRPr lang="en-US" altLang="zh-CN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tuple()</a:t>
                      </a:r>
                      <a:endParaRPr 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转换为元组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str()</a:t>
                      </a:r>
                      <a:endParaRPr 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转换为字符串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set()</a:t>
                      </a:r>
                      <a:endParaRPr 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转换为集合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sorted(</a:t>
                      </a: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序列</a:t>
                      </a:r>
                      <a:r>
                        <a:rPr lang="en-US" altLang="zh-CN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, [reverse=True])</a:t>
                      </a:r>
                      <a:endParaRPr lang="en-US" altLang="zh-CN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排序，</a:t>
                      </a:r>
                      <a:r>
                        <a:rPr lang="en-US" altLang="zh-CN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reverse=True</a:t>
                      </a: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表示降序</a:t>
                      </a:r>
                      <a:endParaRPr lang="zh-CN" altLang="en-US" sz="18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8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得到一个</a:t>
                      </a:r>
                      <a:r>
                        <a:rPr lang="zh-CN" altLang="en-US" sz="1800">
                          <a:solidFill>
                            <a:srgbClr val="FF0000"/>
                          </a:solidFill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排好序的列表</a:t>
                      </a:r>
                      <a:endParaRPr lang="zh-CN" altLang="en-US" sz="1800">
                        <a:solidFill>
                          <a:srgbClr val="FF0000"/>
                        </a:solidFill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列表的定义语法</a:t>
            </a:r>
            <a:endParaRPr lang="zh-CN" altLang="en-US"/>
          </a:p>
          <a:p>
            <a:pPr marL="0" indent="0">
              <a:buNone/>
            </a:pPr>
            <a:r>
              <a:rPr lang="en-US" altLang="zh-CN" sz="1400">
                <a:solidFill>
                  <a:schemeClr val="tx2">
                    <a:lumMod val="60000"/>
                    <a:lumOff val="40000"/>
                  </a:schemeClr>
                </a:solidFill>
              </a:rPr>
              <a:t>[</a:t>
            </a: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元素</a:t>
            </a:r>
            <a:r>
              <a:rPr lang="en-US" altLang="zh-CN" sz="1400">
                <a:solidFill>
                  <a:schemeClr val="tx2">
                    <a:lumMod val="60000"/>
                    <a:lumOff val="40000"/>
                  </a:schemeClr>
                </a:solidFill>
              </a:rPr>
              <a:t>1, </a:t>
            </a: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元素</a:t>
            </a:r>
            <a:r>
              <a:rPr lang="en-US" altLang="zh-CN" sz="1400">
                <a:solidFill>
                  <a:schemeClr val="tx2">
                    <a:lumMod val="60000"/>
                    <a:lumOff val="40000"/>
                  </a:schemeClr>
                </a:solidFill>
              </a:rPr>
              <a:t>2, </a:t>
            </a: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元素</a:t>
            </a:r>
            <a:r>
              <a:rPr lang="en-US" altLang="zh-CN" sz="1400">
                <a:solidFill>
                  <a:schemeClr val="tx2">
                    <a:lumMod val="60000"/>
                    <a:lumOff val="40000"/>
                  </a:schemeClr>
                </a:solidFill>
              </a:rPr>
              <a:t>3, ......]</a:t>
            </a:r>
            <a:endParaRPr lang="en-US" altLang="zh-CN" sz="14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什么是元素？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数据容器内的每一份数据，都称之为元素</a:t>
            </a:r>
            <a:endParaRPr lang="zh-CN" altLang="en-US" sz="14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algn="l">
              <a:buNone/>
            </a:pPr>
            <a:r>
              <a:rPr lang="zh-CN" altLang="en-US" sz="1800"/>
              <a:t>3. 元素的类型有限制吗？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元素的数据类型没有任何限制，甚至元素也可以是列表，这样就定义了嵌套列表</a:t>
            </a:r>
            <a:endParaRPr lang="zh-CN" altLang="en-US" sz="14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字符串大小比较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 sz="3600"/>
              <a:t>拓展</a:t>
            </a:r>
            <a:endParaRPr lang="zh-CN" altLang="en-US" sz="3600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en-US" altLang="zh-CN"/>
              <a:t>ASCII</a:t>
            </a:r>
            <a:r>
              <a:t>码表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在程序中，字符串所用的所有字符如：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大小写英文单词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数字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特殊符号</a:t>
            </a:r>
            <a:r>
              <a:rPr lang="en-US" altLang="zh-CN"/>
              <a:t>(!</a:t>
            </a:r>
            <a:r>
              <a:rPr lang="zh-CN" altLang="en-US"/>
              <a:t>、</a:t>
            </a:r>
            <a:r>
              <a:rPr lang="en-US" altLang="zh-CN"/>
              <a:t>\</a:t>
            </a:r>
            <a:r>
              <a:rPr lang="zh-CN" altLang="en-US"/>
              <a:t>、</a:t>
            </a:r>
            <a:r>
              <a:rPr lang="en-US" altLang="zh-CN"/>
              <a:t>|</a:t>
            </a:r>
            <a:r>
              <a:rPr lang="zh-CN" altLang="en-US"/>
              <a:t>、</a:t>
            </a:r>
            <a:r>
              <a:rPr lang="en-US" altLang="zh-CN"/>
              <a:t>@</a:t>
            </a:r>
            <a:r>
              <a:rPr lang="zh-CN" altLang="en-US"/>
              <a:t>、</a:t>
            </a:r>
            <a:r>
              <a:rPr lang="en-US" altLang="zh-CN"/>
              <a:t>#</a:t>
            </a:r>
            <a:r>
              <a:rPr lang="zh-CN" altLang="en-US"/>
              <a:t>、空格等）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都有其对应的</a:t>
            </a:r>
            <a:r>
              <a:rPr lang="en-US" altLang="zh-CN"/>
              <a:t>ASCII</a:t>
            </a:r>
            <a:r>
              <a:rPr lang="zh-CN" altLang="en-US"/>
              <a:t>码表值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每一个字符都能对应上一个：数字的码值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字符串进行比较就是基于数字的码值大小进行比较的。</a:t>
            </a:r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6637020" y="1837055"/>
            <a:ext cx="3788410" cy="38576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字符串比较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字符串是按位比较，也就是一位位进行对比，只要有一位大，那么整体就大。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0565" y="2322830"/>
            <a:ext cx="4953000" cy="2057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9970" y="2590800"/>
            <a:ext cx="4991100" cy="1676400"/>
          </a:xfrm>
          <a:prstGeom prst="rect">
            <a:avLst/>
          </a:prstGeom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字符串如何比较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/>
              <a:t>从头到尾，一位位进行比较，其中一位大，后面就无需比较了。</a:t>
            </a:r>
            <a:endParaRPr lang="zh-CN" altLang="en-US" sz="1400"/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单个字符之间如何确定大小？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/>
              <a:t>通过</a:t>
            </a:r>
            <a:r>
              <a:rPr lang="en-US" altLang="zh-CN" sz="1400"/>
              <a:t>ASCII</a:t>
            </a:r>
            <a:r>
              <a:rPr lang="zh-CN" altLang="en-US" sz="1400"/>
              <a:t>码表，确定字符对应的码值数字来确定大小</a:t>
            </a:r>
            <a:endParaRPr lang="zh-CN" altLang="en-US" sz="1400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幸运数字</a:t>
            </a:r>
            <a:r>
              <a:rPr lang="en-US" altLang="zh-CN" dirty="0"/>
              <a:t>6</a:t>
            </a:r>
            <a:r>
              <a:rPr lang="zh-CN" altLang="en-US" dirty="0"/>
              <a:t>：输入任意数字，如数字</a:t>
            </a:r>
            <a:r>
              <a:rPr lang="en-US" altLang="zh-CN" dirty="0"/>
              <a:t>8</a:t>
            </a:r>
            <a:r>
              <a:rPr lang="zh-CN" altLang="en-US" dirty="0"/>
              <a:t>，生成</a:t>
            </a:r>
            <a:r>
              <a:rPr lang="en-US" altLang="zh-CN" dirty="0" err="1"/>
              <a:t>nums</a:t>
            </a:r>
            <a:r>
              <a:rPr lang="zh-CN" altLang="en-US" dirty="0"/>
              <a:t>列表，元素值为</a:t>
            </a:r>
            <a:r>
              <a:rPr lang="en-US" altLang="zh-CN" dirty="0"/>
              <a:t>1~8</a:t>
            </a:r>
            <a:r>
              <a:rPr lang="zh-CN" altLang="en-US" dirty="0"/>
              <a:t>，从中选取幸运数字</a:t>
            </a:r>
            <a:r>
              <a:rPr lang="en-US" altLang="zh-CN" dirty="0"/>
              <a:t>(</a:t>
            </a:r>
            <a:r>
              <a:rPr lang="zh-CN" altLang="en-US" dirty="0"/>
              <a:t>能够被</a:t>
            </a:r>
            <a:r>
              <a:rPr lang="en-US" altLang="zh-CN" dirty="0"/>
              <a:t>6</a:t>
            </a:r>
            <a:r>
              <a:rPr lang="zh-CN" altLang="en-US" dirty="0"/>
              <a:t>整除</a:t>
            </a:r>
            <a:r>
              <a:rPr lang="en-US" altLang="zh-CN" dirty="0"/>
              <a:t>)</a:t>
            </a:r>
            <a:r>
              <a:rPr lang="zh-CN" altLang="en-US" dirty="0"/>
              <a:t>移动到新列表</a:t>
            </a:r>
            <a:r>
              <a:rPr lang="en-US" altLang="zh-CN" dirty="0"/>
              <a:t>lucky</a:t>
            </a:r>
            <a:r>
              <a:rPr lang="zh-CN" altLang="en-US" dirty="0"/>
              <a:t>，打印</a:t>
            </a:r>
            <a:r>
              <a:rPr lang="en-US" altLang="zh-CN" dirty="0" err="1"/>
              <a:t>nums</a:t>
            </a:r>
            <a:r>
              <a:rPr lang="zh-CN" altLang="en-US" dirty="0"/>
              <a:t>与</a:t>
            </a:r>
            <a:r>
              <a:rPr lang="en-US" altLang="zh-CN" dirty="0"/>
              <a:t>lucky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列表嵌套：有</a:t>
            </a:r>
            <a:r>
              <a:rPr lang="en-US" altLang="zh-CN" dirty="0"/>
              <a:t>3</a:t>
            </a:r>
            <a:r>
              <a:rPr lang="zh-CN" altLang="en-US" dirty="0"/>
              <a:t>个教室</a:t>
            </a:r>
            <a:r>
              <a:rPr lang="en-US" altLang="zh-CN" dirty="0"/>
              <a:t>[[],[],[]]</a:t>
            </a:r>
            <a:r>
              <a:rPr lang="zh-CN" altLang="en-US" dirty="0"/>
              <a:t>，</a:t>
            </a:r>
            <a:r>
              <a:rPr lang="en-US" altLang="zh-CN" dirty="0"/>
              <a:t>8</a:t>
            </a:r>
            <a:r>
              <a:rPr lang="zh-CN" altLang="en-US" dirty="0"/>
              <a:t>名讲师</a:t>
            </a:r>
            <a:r>
              <a:rPr lang="en-US" altLang="zh-CN" dirty="0"/>
              <a:t>['A','B','C','D','E','F','G','H']</a:t>
            </a:r>
            <a:r>
              <a:rPr lang="zh-CN" altLang="en-US" dirty="0"/>
              <a:t>，将</a:t>
            </a:r>
            <a:r>
              <a:rPr lang="en-US" altLang="zh-CN" dirty="0"/>
              <a:t>8</a:t>
            </a:r>
            <a:r>
              <a:rPr lang="zh-CN" altLang="en-US" dirty="0"/>
              <a:t>名讲师随机分配到</a:t>
            </a:r>
            <a:r>
              <a:rPr lang="en-US" altLang="zh-CN" dirty="0"/>
              <a:t>3</a:t>
            </a:r>
            <a:r>
              <a:rPr lang="zh-CN" altLang="en-US" dirty="0"/>
              <a:t>个教室中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rgbClr val="C00000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set(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集合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dict(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字典、映射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893445"/>
            <a:ext cx="410210" cy="410210"/>
          </a:xfrm>
          <a:prstGeom prst="rect">
            <a:avLst/>
          </a:prstGeom>
        </p:spPr>
      </p:pic>
      <p:sp>
        <p:nvSpPr>
          <p:cNvPr id="3" name="左大括号 2"/>
          <p:cNvSpPr/>
          <p:nvPr/>
        </p:nvSpPr>
        <p:spPr>
          <a:xfrm>
            <a:off x="7994650" y="650240"/>
            <a:ext cx="693420" cy="896620"/>
          </a:xfrm>
          <a:prstGeom prst="leftBrac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688070" y="450215"/>
            <a:ext cx="120205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列表的定义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88070" y="1368425"/>
            <a:ext cx="160972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列表的常用操作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7" name="图片 6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0800000">
            <a:off x="10290810" y="892810"/>
            <a:ext cx="410210" cy="4102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681085" y="929640"/>
            <a:ext cx="1609725" cy="3371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列表的下标索引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/>
      <p:bldP spid="6" grpId="0"/>
      <p:bldP spid="3" grpId="1" animBg="1"/>
      <p:bldP spid="5" grpId="1"/>
      <p:bldP spid="6" grpId="1"/>
      <p:bldP spid="8" grpId="0"/>
      <p:bldP spid="8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799581" y="423612"/>
            <a:ext cx="6654482" cy="4855845"/>
          </a:xfrm>
        </p:spPr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掌握使用列表的下标索引从列表中取出元素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algn="l">
              <a:buNone/>
            </a:pPr>
            <a:r>
              <a:rPr lang="zh-CN" altLang="en-US" dirty="0"/>
              <a:t>如何从列表中取出特定位置的数据呢？</a:t>
            </a:r>
            <a:endParaRPr lang="zh-CN" altLang="en-US" dirty="0"/>
          </a:p>
          <a:p>
            <a:pPr marL="0" algn="l">
              <a:buNone/>
            </a:pPr>
            <a:r>
              <a:rPr lang="zh-CN" altLang="en-US" dirty="0"/>
              <a:t>我们可以使用：下标</a:t>
            </a:r>
            <a:r>
              <a:rPr lang="zh-CN" altLang="en-US">
                <a:sym typeface="+mn-ea"/>
              </a:rPr>
              <a:t>索引</a:t>
            </a:r>
            <a:endParaRPr lang="zh-CN" altLang="en-US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如图，列表中的每一个元素，都有其位置下标索引，从前向后的方向，</a:t>
            </a:r>
            <a:r>
              <a:rPr lang="zh-CN" altLang="en-US" dirty="0">
                <a:solidFill>
                  <a:srgbClr val="FF0000"/>
                </a:solidFill>
              </a:rPr>
              <a:t>从</a:t>
            </a:r>
            <a:r>
              <a:rPr dirty="0">
                <a:solidFill>
                  <a:srgbClr val="FF0000"/>
                </a:solidFill>
              </a:rPr>
              <a:t>0</a:t>
            </a:r>
            <a:r>
              <a:rPr lang="zh-CN" altLang="en-US" dirty="0">
                <a:solidFill>
                  <a:srgbClr val="FF0000"/>
                </a:solidFill>
              </a:rPr>
              <a:t>开始，依次递增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我们只需要按照</a:t>
            </a:r>
            <a:r>
              <a:rPr lang="zh-CN" altLang="en-US">
                <a:sym typeface="+mn-ea"/>
              </a:rPr>
              <a:t>下标索引</a:t>
            </a:r>
            <a:r>
              <a:rPr lang="zh-CN" altLang="en-US" dirty="0"/>
              <a:t>，即可取得对应位置的元素。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列表的下标（索引）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0565" y="2554605"/>
            <a:ext cx="10858500" cy="1552575"/>
          </a:xfrm>
          <a:prstGeom prst="rect">
            <a:avLst/>
          </a:prstGeom>
        </p:spPr>
      </p:pic>
      <p:pic>
        <p:nvPicPr>
          <p:cNvPr id="6" name="图片 5" descr="01 (108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3640" y="5708015"/>
            <a:ext cx="934085" cy="93408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465" y="5000625"/>
            <a:ext cx="3752850" cy="1533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algn="l">
              <a:buNone/>
            </a:pPr>
            <a:r>
              <a:rPr lang="zh-CN" altLang="en-US" dirty="0"/>
              <a:t>或者，可以反向索引，也就是从后向前：从</a:t>
            </a:r>
            <a:r>
              <a:rPr dirty="0"/>
              <a:t>-1</a:t>
            </a:r>
            <a:r>
              <a:rPr lang="zh-CN" altLang="en-US" dirty="0"/>
              <a:t>开始，依次递减（</a:t>
            </a:r>
            <a:r>
              <a:rPr dirty="0"/>
              <a:t>-1</a:t>
            </a:r>
            <a:r>
              <a:rPr lang="zh-CN" altLang="en-US" dirty="0"/>
              <a:t>、</a:t>
            </a:r>
            <a:r>
              <a:rPr dirty="0"/>
              <a:t>-2</a:t>
            </a:r>
            <a:r>
              <a:rPr lang="zh-CN" altLang="en-US" dirty="0"/>
              <a:t>、</a:t>
            </a:r>
            <a:r>
              <a:rPr dirty="0"/>
              <a:t>-3......</a:t>
            </a:r>
            <a:r>
              <a:rPr lang="zh-CN" altLang="en-US" dirty="0"/>
              <a:t>）</a:t>
            </a:r>
            <a:endParaRPr lang="zh-CN" altLang="en-US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如图，从后向前，下标索引为：</a:t>
            </a:r>
            <a:r>
              <a:rPr dirty="0"/>
              <a:t>-1</a:t>
            </a:r>
            <a:r>
              <a:rPr lang="zh-CN" altLang="en-US" dirty="0"/>
              <a:t>、</a:t>
            </a:r>
            <a:r>
              <a:rPr dirty="0"/>
              <a:t>-2</a:t>
            </a:r>
            <a:r>
              <a:rPr lang="zh-CN" altLang="en-US" dirty="0"/>
              <a:t>、</a:t>
            </a:r>
            <a:r>
              <a:rPr dirty="0"/>
              <a:t>-3</a:t>
            </a:r>
            <a:r>
              <a:rPr lang="zh-CN" altLang="en-US" dirty="0"/>
              <a:t>，依次递减。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列表的下标（索引）</a:t>
            </a:r>
            <a:r>
              <a:rPr lang="en-US" altLang="zh-CN" dirty="0"/>
              <a:t> - </a:t>
            </a:r>
            <a:r>
              <a:rPr dirty="0"/>
              <a:t>反向</a:t>
            </a:r>
            <a:endParaRPr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0565" y="2112010"/>
            <a:ext cx="10715625" cy="1514475"/>
          </a:xfrm>
          <a:prstGeom prst="rect">
            <a:avLst/>
          </a:prstGeom>
        </p:spPr>
      </p:pic>
      <p:pic>
        <p:nvPicPr>
          <p:cNvPr id="6" name="图片 5" descr="01 (107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7765" y="5649595"/>
            <a:ext cx="963295" cy="9632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515" y="4281170"/>
            <a:ext cx="3695700" cy="1514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如果列表是嵌套的列表，同样支持下标索引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如图，下标就有</a:t>
            </a:r>
            <a:r>
              <a:rPr dirty="0"/>
              <a:t>2</a:t>
            </a:r>
            <a:r>
              <a:rPr lang="zh-CN" altLang="en-US" dirty="0"/>
              <a:t>个层级了。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嵌套列表的下标（索引）</a:t>
            </a:r>
            <a:endParaRPr lang="zh-CN" altLang="en-US" dirty="0"/>
          </a:p>
        </p:txBody>
      </p:sp>
      <p:pic>
        <p:nvPicPr>
          <p:cNvPr id="6" name="图片 5" descr="01 (10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43640" y="5708015"/>
            <a:ext cx="934085" cy="93408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565" y="2172970"/>
            <a:ext cx="6515735" cy="16992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55" y="4231005"/>
            <a:ext cx="5029200" cy="2057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列表的下标索引是什么？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列表的每一个元素，都有编号称之为下标索引</a:t>
            </a:r>
            <a:endParaRPr lang="zh-CN" altLang="en-US" sz="14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从前向后的方向，编号从</a:t>
            </a:r>
            <a:r>
              <a:rPr lang="en-US" altLang="zh-CN" sz="1400">
                <a:solidFill>
                  <a:schemeClr val="tx2">
                    <a:lumMod val="60000"/>
                    <a:lumOff val="40000"/>
                  </a:schemeClr>
                </a:solidFill>
              </a:rPr>
              <a:t>0</a:t>
            </a: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开始递增</a:t>
            </a:r>
            <a:endParaRPr lang="zh-CN" altLang="en-US" sz="14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从后向前的方向，编号从</a:t>
            </a:r>
            <a:r>
              <a:rPr lang="en-US" altLang="zh-CN" sz="1400">
                <a:solidFill>
                  <a:schemeClr val="tx2">
                    <a:lumMod val="60000"/>
                    <a:lumOff val="40000"/>
                  </a:schemeClr>
                </a:solidFill>
              </a:rPr>
              <a:t>-1</a:t>
            </a: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开始递减</a:t>
            </a:r>
            <a:endParaRPr lang="zh-CN" altLang="en-US" sz="14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如何通过下标索引取出对应位置的元素呢？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列表</a:t>
            </a:r>
            <a:r>
              <a:rPr lang="en-US" altLang="zh-CN" sz="1400">
                <a:solidFill>
                  <a:schemeClr val="tx2">
                    <a:lumMod val="60000"/>
                    <a:lumOff val="40000"/>
                  </a:schemeClr>
                </a:solidFill>
              </a:rPr>
              <a:t>[</a:t>
            </a: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下标</a:t>
            </a:r>
            <a:r>
              <a:rPr lang="en-US" altLang="zh-CN" sz="1400">
                <a:solidFill>
                  <a:schemeClr val="tx2">
                    <a:lumMod val="60000"/>
                    <a:lumOff val="40000"/>
                  </a:schemeClr>
                </a:solidFill>
              </a:rPr>
              <a:t>]</a:t>
            </a: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，即可取出</a:t>
            </a:r>
            <a:endParaRPr lang="zh-CN" altLang="en-US" sz="14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algn="l">
              <a:buNone/>
            </a:pPr>
            <a:r>
              <a:rPr lang="zh-CN" altLang="en-US" sz="1800"/>
              <a:t>3. 下标索引的注意事项：</a:t>
            </a:r>
            <a:endParaRPr lang="zh-CN" altLang="en-US" sz="1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2">
                    <a:lumMod val="60000"/>
                    <a:lumOff val="40000"/>
                  </a:schemeClr>
                </a:solidFill>
              </a:rPr>
              <a:t>要注意下标索引的取值范围，超出范围无法取出元素，并且会报错</a:t>
            </a:r>
            <a:endParaRPr lang="zh-CN" altLang="en-US" sz="14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566150" y="2817495"/>
            <a:ext cx="3192780" cy="4565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9005" y="3201035"/>
            <a:ext cx="3227070" cy="455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rgbClr val="C00000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  <a:cs typeface="+mn-cs"/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set(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集合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dict(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字典、映射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893445"/>
            <a:ext cx="410210" cy="410210"/>
          </a:xfrm>
          <a:prstGeom prst="rect">
            <a:avLst/>
          </a:prstGeom>
        </p:spPr>
      </p:pic>
      <p:sp>
        <p:nvSpPr>
          <p:cNvPr id="3" name="左大括号 2"/>
          <p:cNvSpPr/>
          <p:nvPr/>
        </p:nvSpPr>
        <p:spPr>
          <a:xfrm>
            <a:off x="7994650" y="650240"/>
            <a:ext cx="693420" cy="896620"/>
          </a:xfrm>
          <a:prstGeom prst="leftBrac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688070" y="450215"/>
            <a:ext cx="120205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列表的定义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88070" y="1368425"/>
            <a:ext cx="160972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列表的常用操作</a:t>
            </a:r>
            <a:endParaRPr lang="zh-CN" altLang="en-US" sz="1600" b="1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7" name="图片 6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0800000">
            <a:off x="10290810" y="1332230"/>
            <a:ext cx="410210" cy="4102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681085" y="929640"/>
            <a:ext cx="1609725" cy="3371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列表的下标索引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/>
      <p:bldP spid="6" grpId="0"/>
      <p:bldP spid="3" grpId="1" animBg="1"/>
      <p:bldP spid="5" grpId="1"/>
      <p:bldP spid="6" grpId="1"/>
      <p:bldP spid="8" grpId="0"/>
      <p:bldP spid="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sz="1600" dirty="0">
                <a:solidFill>
                  <a:srgbClr val="C00000"/>
                </a:solidFill>
                <a:sym typeface="+mn-ea"/>
              </a:rPr>
              <a:t>数据容器入门</a:t>
            </a:r>
            <a:endParaRPr lang="zh-CN" altLang="en-US" sz="1600" dirty="0">
              <a:solidFill>
                <a:srgbClr val="C00000"/>
              </a:solidFill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数据容器：list(列表)</a:t>
            </a:r>
            <a:endParaRPr lang="zh-CN" altLang="en-US" sz="1600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sz="1600" dirty="0">
              <a:solidFill>
                <a:schemeClr val="tx1"/>
              </a:solidFill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sz="1600" dirty="0">
              <a:solidFill>
                <a:schemeClr val="tx1"/>
              </a:solidFill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sz="1600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sz="1600" dirty="0">
              <a:solidFill>
                <a:schemeClr val="tx1"/>
              </a:solidFill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sz="1600" dirty="0">
                <a:solidFill>
                  <a:schemeClr val="tx1"/>
                </a:solidFill>
                <a:sym typeface="+mn-ea"/>
              </a:rPr>
              <a:t>set(</a:t>
            </a:r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集合</a:t>
            </a:r>
            <a:r>
              <a:rPr lang="en-US" altLang="zh-CN" sz="1600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sz="1600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sz="1600" dirty="0">
                <a:solidFill>
                  <a:schemeClr val="tx1"/>
                </a:solidFill>
                <a:sym typeface="+mn-ea"/>
              </a:rPr>
              <a:t>dict(</a:t>
            </a:r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字典、映射</a:t>
            </a:r>
            <a:r>
              <a:rPr lang="en-US" altLang="zh-CN" sz="1600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sz="1600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sz="1600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综合案例</a:t>
            </a:r>
            <a:endParaRPr lang="zh-CN" altLang="en-US" sz="1600" dirty="0">
              <a:solidFill>
                <a:schemeClr val="tx1"/>
              </a:solidFill>
              <a:sym typeface="+mn-ea"/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596265"/>
            <a:ext cx="410210" cy="41021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799581" y="423612"/>
            <a:ext cx="6654482" cy="4855845"/>
          </a:xfrm>
        </p:spPr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掌握列表的常用操作（方法）和特点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列表的常用操作（方法）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列表除了可以：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定义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使用下标索引获取值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以外，列表也提供了一系列功能：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插入元素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删除元素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清空列表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修改元素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统计元素个数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等等功能，这些功能我们都称之为：</a:t>
            </a:r>
            <a:r>
              <a:rPr lang="zh-CN" altLang="en-US">
                <a:solidFill>
                  <a:srgbClr val="FF0000"/>
                </a:solidFill>
              </a:rPr>
              <a:t>列表的方法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列表的查询功能（方法）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10565" y="1656080"/>
            <a:ext cx="10161270" cy="4219575"/>
          </a:xfrm>
        </p:spPr>
        <p:txBody>
          <a:bodyPr/>
          <a:p>
            <a:pPr>
              <a:buFont typeface="Arial" panose="020B0604020202020204" pitchFamily="34" charset="0"/>
            </a:pPr>
            <a:r>
              <a:rPr lang="zh-CN" altLang="en-US"/>
              <a:t>回忆：函数是一个封装的代码单元，可以提供特定功能。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在</a:t>
            </a:r>
            <a:r>
              <a:rPr lang="en-US" altLang="zh-CN"/>
              <a:t>Python</a:t>
            </a:r>
            <a:r>
              <a:rPr lang="zh-CN" altLang="en-US"/>
              <a:t>中，如果将函数定义为</a:t>
            </a:r>
            <a:r>
              <a:rPr lang="en-US" altLang="zh-CN"/>
              <a:t>class</a:t>
            </a:r>
            <a:r>
              <a:rPr lang="zh-CN" altLang="en-US"/>
              <a:t>（类）的成员，那么函数会称之为：方法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方法和函数功能一样，</a:t>
            </a:r>
            <a:r>
              <a:rPr lang="en-US" altLang="zh-CN"/>
              <a:t> </a:t>
            </a:r>
            <a:r>
              <a:rPr lang="zh-CN" altLang="en-US"/>
              <a:t>有传入参数，有返回值，只是方法的使用格式不同：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函数的使用：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方法的使用：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关于类和方法的定义，在面向对象章节我们学习，目前我们知道如何使用方法即可。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 descr="01 (12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19180" y="5678170"/>
            <a:ext cx="1081405" cy="10814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415" y="2943225"/>
            <a:ext cx="2266950" cy="6191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3850" y="2557145"/>
            <a:ext cx="3219450" cy="13906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文本框 7"/>
          <p:cNvSpPr txBox="1"/>
          <p:nvPr/>
        </p:nvSpPr>
        <p:spPr>
          <a:xfrm>
            <a:off x="3015615" y="3562350"/>
            <a:ext cx="59055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函数</a:t>
            </a:r>
            <a:endParaRPr lang="zh-CN" altLang="en-US" sz="1600" b="1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988300" y="3947795"/>
            <a:ext cx="59055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方法</a:t>
            </a:r>
            <a:endParaRPr lang="zh-CN" altLang="en-US" sz="1600" b="1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3425" y="5095875"/>
            <a:ext cx="2085975" cy="2762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3425" y="5497830"/>
            <a:ext cx="3076575" cy="6286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列表的查询功能（方法）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10565" y="1656080"/>
            <a:ext cx="10161270" cy="4219575"/>
          </a:xfrm>
        </p:spPr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查找某元素的下标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ym typeface="+mn-ea"/>
              </a:rPr>
              <a:t>功能：查找指定元素在列表的下标，如果找不到，报错ValueError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1"/>
                </a:solidFill>
              </a:rPr>
              <a:t>语法：列表</a:t>
            </a:r>
            <a:r>
              <a:rPr lang="en-US" altLang="zh-CN">
                <a:solidFill>
                  <a:schemeClr val="accent1"/>
                </a:solidFill>
              </a:rPr>
              <a:t>.index(</a:t>
            </a:r>
            <a:r>
              <a:rPr lang="zh-CN" altLang="en-US">
                <a:solidFill>
                  <a:schemeClr val="accent1"/>
                </a:solidFill>
              </a:rPr>
              <a:t>元素</a:t>
            </a:r>
            <a:r>
              <a:rPr lang="en-US" altLang="zh-CN">
                <a:solidFill>
                  <a:schemeClr val="accent1"/>
                </a:solidFill>
              </a:rPr>
              <a:t>)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 sz="1200">
                <a:sym typeface="+mn-ea"/>
              </a:rPr>
              <a:t>       </a:t>
            </a:r>
            <a:r>
              <a:rPr lang="en-US" altLang="zh-CN" sz="1200">
                <a:solidFill>
                  <a:srgbClr val="FF0000"/>
                </a:solidFill>
                <a:sym typeface="+mn-ea"/>
              </a:rPr>
              <a:t>index</a:t>
            </a:r>
            <a:r>
              <a:rPr lang="zh-CN" altLang="en-US" sz="1200">
                <a:solidFill>
                  <a:srgbClr val="FF0000"/>
                </a:solidFill>
                <a:sym typeface="+mn-ea"/>
              </a:rPr>
              <a:t>就是列表对象（变量）内置的方法（函数）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 descr="01 (12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19180" y="5678170"/>
            <a:ext cx="1081405" cy="10814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565" y="3513455"/>
            <a:ext cx="4762500" cy="504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>
                <a:sym typeface="+mn-ea"/>
              </a:rPr>
              <a:t>列表的修改功能（方法）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修改特定位置（索引）的元素值：</a:t>
            </a:r>
            <a:endParaRPr lang="zh-CN" altLang="en-US"/>
          </a:p>
          <a:p>
            <a:r>
              <a:rPr lang="en-US" altLang="zh-CN">
                <a:sym typeface="+mn-ea"/>
              </a:rPr>
              <a:t>     </a:t>
            </a:r>
            <a:r>
              <a:rPr lang="zh-CN">
                <a:solidFill>
                  <a:schemeClr val="accent1"/>
                </a:solidFill>
              </a:rPr>
              <a:t>语法：列表</a:t>
            </a:r>
            <a:r>
              <a:rPr lang="en-US" altLang="zh-CN">
                <a:solidFill>
                  <a:schemeClr val="accent1"/>
                </a:solidFill>
              </a:rPr>
              <a:t>[</a:t>
            </a:r>
            <a:r>
              <a:rPr lang="zh-CN" altLang="en-US">
                <a:solidFill>
                  <a:schemeClr val="accent1"/>
                </a:solidFill>
              </a:rPr>
              <a:t>下标</a:t>
            </a:r>
            <a:r>
              <a:rPr lang="en-US" altLang="zh-CN">
                <a:solidFill>
                  <a:schemeClr val="accent1"/>
                </a:solidFill>
              </a:rPr>
              <a:t>] = </a:t>
            </a:r>
            <a:r>
              <a:rPr lang="zh-CN" altLang="en-US">
                <a:solidFill>
                  <a:schemeClr val="accent1"/>
                </a:solidFill>
              </a:rPr>
              <a:t>值</a:t>
            </a:r>
            <a:endParaRPr lang="zh-CN" altLang="en-US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/>
              <a:t>可以使用如上语法，直接对指定下标（正向、反向下标均可）的值进行：重新赋值（修改）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en-US" altLang="zh-CN">
              <a:solidFill>
                <a:schemeClr val="accent1"/>
              </a:solidFill>
            </a:endParaRPr>
          </a:p>
        </p:txBody>
      </p:sp>
      <p:pic>
        <p:nvPicPr>
          <p:cNvPr id="5" name="图片 4" descr="01 (11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62335" y="5561330"/>
            <a:ext cx="1129665" cy="11296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265" y="3011170"/>
            <a:ext cx="3790950" cy="233362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>
                <a:sym typeface="+mn-ea"/>
              </a:rPr>
              <a:t>列表的修改功能（方法）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插入元素：</a:t>
            </a:r>
            <a:endParaRPr lang="zh-CN" altLang="en-US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1"/>
                </a:solidFill>
              </a:rPr>
              <a:t>语法：列表</a:t>
            </a:r>
            <a:r>
              <a:rPr lang="en-US" altLang="zh-CN">
                <a:solidFill>
                  <a:schemeClr val="accent1"/>
                </a:solidFill>
              </a:rPr>
              <a:t>.insert(</a:t>
            </a:r>
            <a:r>
              <a:rPr lang="zh-CN" altLang="en-US">
                <a:solidFill>
                  <a:schemeClr val="accent1"/>
                </a:solidFill>
              </a:rPr>
              <a:t>下标</a:t>
            </a:r>
            <a:r>
              <a:rPr lang="en-US" altLang="zh-CN">
                <a:solidFill>
                  <a:schemeClr val="accent1"/>
                </a:solidFill>
              </a:rPr>
              <a:t>, </a:t>
            </a:r>
            <a:r>
              <a:rPr lang="zh-CN" altLang="en-US">
                <a:solidFill>
                  <a:schemeClr val="accent1"/>
                </a:solidFill>
              </a:rPr>
              <a:t>元素</a:t>
            </a:r>
            <a:r>
              <a:rPr lang="en-US" altLang="zh-CN">
                <a:solidFill>
                  <a:schemeClr val="accent1"/>
                </a:solidFill>
              </a:rPr>
              <a:t>)</a:t>
            </a:r>
            <a:r>
              <a:rPr lang="zh-CN" altLang="en-US">
                <a:solidFill>
                  <a:schemeClr val="accent1"/>
                </a:solidFill>
              </a:rPr>
              <a:t>，在指定的下标位置，插入指定的元素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追加元素：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1"/>
                </a:solidFill>
                <a:sym typeface="+mn-ea"/>
              </a:rPr>
              <a:t>语法：列表</a:t>
            </a:r>
            <a:r>
              <a:rPr lang="en-US" altLang="zh-CN">
                <a:solidFill>
                  <a:schemeClr val="accent1"/>
                </a:solidFill>
                <a:sym typeface="+mn-ea"/>
              </a:rPr>
              <a:t>.append(</a:t>
            </a:r>
            <a:r>
              <a:rPr lang="zh-CN" altLang="en-US">
                <a:solidFill>
                  <a:schemeClr val="accent1"/>
                </a:solidFill>
                <a:sym typeface="+mn-ea"/>
              </a:rPr>
              <a:t>元素</a:t>
            </a:r>
            <a:r>
              <a:rPr lang="en-US" altLang="zh-CN">
                <a:solidFill>
                  <a:schemeClr val="accent1"/>
                </a:solidFill>
                <a:sym typeface="+mn-ea"/>
              </a:rPr>
              <a:t>)</a:t>
            </a:r>
            <a:r>
              <a:rPr lang="zh-CN" altLang="en-US">
                <a:solidFill>
                  <a:schemeClr val="accent1"/>
                </a:solidFill>
                <a:sym typeface="+mn-ea"/>
              </a:rPr>
              <a:t>，将指定元素，追加到列表的尾部</a:t>
            </a:r>
            <a:endParaRPr lang="zh-CN" altLang="en-US">
              <a:solidFill>
                <a:schemeClr val="accent1"/>
              </a:solidFill>
              <a:sym typeface="+mn-ea"/>
            </a:endParaRPr>
          </a:p>
        </p:txBody>
      </p:sp>
      <p:pic>
        <p:nvPicPr>
          <p:cNvPr id="5" name="图片 4" descr="01 (11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62335" y="5561330"/>
            <a:ext cx="1129665" cy="11296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2574925"/>
            <a:ext cx="4743450" cy="8191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850" y="4676775"/>
            <a:ext cx="4924425" cy="1847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>
                <a:sym typeface="+mn-ea"/>
              </a:rPr>
              <a:t>列表的修改功能（方法）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追加元素方式</a:t>
            </a:r>
            <a:r>
              <a:rPr lang="en-US" altLang="zh-CN"/>
              <a:t>2</a:t>
            </a:r>
            <a:r>
              <a:rPr lang="zh-CN" altLang="en-US"/>
              <a:t>：</a:t>
            </a:r>
            <a:endParaRPr lang="zh-CN" altLang="en-US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1"/>
                </a:solidFill>
              </a:rPr>
              <a:t>语法：列表</a:t>
            </a:r>
            <a:r>
              <a:rPr lang="en-US" altLang="zh-CN">
                <a:solidFill>
                  <a:schemeClr val="accent1"/>
                </a:solidFill>
              </a:rPr>
              <a:t>.extend(</a:t>
            </a:r>
            <a:r>
              <a:rPr lang="zh-CN" altLang="en-US">
                <a:solidFill>
                  <a:schemeClr val="accent1"/>
                </a:solidFill>
              </a:rPr>
              <a:t>其它数据容器</a:t>
            </a:r>
            <a:r>
              <a:rPr lang="en-US" altLang="zh-CN">
                <a:solidFill>
                  <a:schemeClr val="accent1"/>
                </a:solidFill>
              </a:rPr>
              <a:t>)</a:t>
            </a:r>
            <a:r>
              <a:rPr lang="zh-CN" altLang="en-US">
                <a:solidFill>
                  <a:schemeClr val="accent1"/>
                </a:solidFill>
              </a:rPr>
              <a:t>，将其它数据容器的内容取出，依次追加到列表尾部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删除元素：</a:t>
            </a:r>
            <a:endParaRPr lang="zh-CN" altLang="en-US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1"/>
                </a:solidFill>
              </a:rPr>
              <a:t>语法</a:t>
            </a:r>
            <a:r>
              <a:rPr lang="en-US" altLang="zh-CN">
                <a:solidFill>
                  <a:schemeClr val="accent1"/>
                </a:solidFill>
              </a:rPr>
              <a:t>1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 del </a:t>
            </a:r>
            <a:r>
              <a:rPr lang="zh-CN" altLang="en-US">
                <a:solidFill>
                  <a:schemeClr val="accent1"/>
                </a:solidFill>
              </a:rPr>
              <a:t>列表</a:t>
            </a:r>
            <a:r>
              <a:rPr lang="en-US" altLang="zh-CN">
                <a:solidFill>
                  <a:schemeClr val="accent1"/>
                </a:solidFill>
              </a:rPr>
              <a:t>[</a:t>
            </a:r>
            <a:r>
              <a:rPr lang="zh-CN" altLang="en-US">
                <a:solidFill>
                  <a:schemeClr val="accent1"/>
                </a:solidFill>
              </a:rPr>
              <a:t>下标</a:t>
            </a:r>
            <a:r>
              <a:rPr lang="en-US" altLang="zh-CN">
                <a:solidFill>
                  <a:schemeClr val="accent1"/>
                </a:solidFill>
              </a:rPr>
              <a:t>]</a:t>
            </a:r>
            <a:endParaRPr lang="en-US" altLang="zh-CN">
              <a:solidFill>
                <a:schemeClr val="accent1"/>
              </a:solidFill>
            </a:endParaRPr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1"/>
                </a:solidFill>
              </a:rPr>
              <a:t>语法</a:t>
            </a:r>
            <a:r>
              <a:rPr lang="en-US" altLang="zh-CN">
                <a:solidFill>
                  <a:schemeClr val="accent1"/>
                </a:solidFill>
              </a:rPr>
              <a:t>2</a:t>
            </a:r>
            <a:r>
              <a:rPr lang="zh-CN" altLang="en-US">
                <a:solidFill>
                  <a:schemeClr val="accent1"/>
                </a:solidFill>
              </a:rPr>
              <a:t>：列表</a:t>
            </a:r>
            <a:r>
              <a:rPr lang="en-US" altLang="zh-CN">
                <a:solidFill>
                  <a:schemeClr val="accent1"/>
                </a:solidFill>
              </a:rPr>
              <a:t>.pop(</a:t>
            </a:r>
            <a:r>
              <a:rPr lang="zh-CN" altLang="en-US">
                <a:solidFill>
                  <a:schemeClr val="accent1"/>
                </a:solidFill>
              </a:rPr>
              <a:t>下标</a:t>
            </a:r>
            <a:r>
              <a:rPr lang="en-US" altLang="zh-CN">
                <a:solidFill>
                  <a:schemeClr val="accent1"/>
                </a:solidFill>
              </a:rPr>
              <a:t>)</a:t>
            </a:r>
            <a:endParaRPr lang="en-US" altLang="zh-CN">
              <a:solidFill>
                <a:schemeClr val="accent1"/>
              </a:solidFill>
            </a:endParaRPr>
          </a:p>
        </p:txBody>
      </p:sp>
      <p:pic>
        <p:nvPicPr>
          <p:cNvPr id="5" name="图片 4" descr="01 (11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62335" y="5561330"/>
            <a:ext cx="1129665" cy="11296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725" y="4258310"/>
            <a:ext cx="3400425" cy="20574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040" y="2604135"/>
            <a:ext cx="4686300" cy="800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列表的修改功能（方法）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删除某元素在列表中的第一个匹配项</a:t>
            </a:r>
            <a:endParaRPr lang="zh-CN" altLang="en-US">
              <a:sym typeface="+mn-ea"/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1"/>
                </a:solidFill>
              </a:rPr>
              <a:t>语法：列表</a:t>
            </a:r>
            <a:r>
              <a:rPr lang="en-US" altLang="zh-CN">
                <a:solidFill>
                  <a:schemeClr val="accent1"/>
                </a:solidFill>
              </a:rPr>
              <a:t>.remove(</a:t>
            </a:r>
            <a:r>
              <a:rPr lang="zh-CN" altLang="en-US">
                <a:solidFill>
                  <a:schemeClr val="accent1"/>
                </a:solidFill>
              </a:rPr>
              <a:t>元素</a:t>
            </a:r>
            <a:r>
              <a:rPr lang="en-US" altLang="zh-CN"/>
              <a:t>)</a:t>
            </a: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清空列表内容，</a:t>
            </a:r>
            <a:r>
              <a:rPr lang="en-US" altLang="zh-CN">
                <a:solidFill>
                  <a:schemeClr val="accent1"/>
                </a:solidFill>
              </a:rPr>
              <a:t>语法：列表.clear()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统计某元素在列表内的数量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1"/>
                </a:solidFill>
                <a:sym typeface="+mn-ea"/>
              </a:rPr>
              <a:t>语法：列表</a:t>
            </a:r>
            <a:r>
              <a:rPr lang="en-US" altLang="zh-CN">
                <a:solidFill>
                  <a:schemeClr val="accent1"/>
                </a:solidFill>
                <a:sym typeface="+mn-ea"/>
              </a:rPr>
              <a:t>.count(</a:t>
            </a:r>
            <a:r>
              <a:rPr lang="zh-CN" altLang="en-US">
                <a:solidFill>
                  <a:schemeClr val="accent1"/>
                </a:solidFill>
                <a:sym typeface="+mn-ea"/>
              </a:rPr>
              <a:t>元素</a:t>
            </a:r>
            <a:r>
              <a:rPr lang="en-US" altLang="zh-CN">
                <a:solidFill>
                  <a:schemeClr val="accent1"/>
                </a:solidFill>
                <a:sym typeface="+mn-ea"/>
              </a:rPr>
              <a:t>)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5" name="图片 4" descr="01 (11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10290" y="5829300"/>
            <a:ext cx="981710" cy="9817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485" y="2484120"/>
            <a:ext cx="3952875" cy="7810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485" y="3726815"/>
            <a:ext cx="3000375" cy="7715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485" y="5492115"/>
            <a:ext cx="3800475" cy="514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列表的查询功能（方法）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10565" y="1656080"/>
            <a:ext cx="5297805" cy="4219575"/>
          </a:xfrm>
        </p:spPr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统计列表内，有多少元素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1"/>
                </a:solidFill>
              </a:rPr>
              <a:t>语法：</a:t>
            </a:r>
            <a:r>
              <a:rPr lang="en-US">
                <a:solidFill>
                  <a:schemeClr val="accent1"/>
                </a:solidFill>
              </a:rPr>
              <a:t>len(</a:t>
            </a:r>
            <a:r>
              <a:rPr lang="zh-CN" altLang="en-US">
                <a:solidFill>
                  <a:schemeClr val="accent1"/>
                </a:solidFill>
              </a:rPr>
              <a:t>列表</a:t>
            </a:r>
            <a:r>
              <a:rPr lang="en-US" altLang="zh-CN">
                <a:solidFill>
                  <a:schemeClr val="accent1"/>
                </a:solidFill>
              </a:rPr>
              <a:t>)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可以得到一个</a:t>
            </a:r>
            <a:r>
              <a:rPr lang="en-US" altLang="zh-CN"/>
              <a:t>int</a:t>
            </a:r>
            <a:r>
              <a:rPr lang="zh-CN" altLang="en-US"/>
              <a:t>数字，表示列表内的元素数量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 descr="01 (12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19180" y="5678170"/>
            <a:ext cx="1081405" cy="10814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765" y="3009900"/>
            <a:ext cx="3695700" cy="50482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列表的方法</a:t>
            </a:r>
            <a:r>
              <a:rPr lang="en-US" altLang="zh-CN"/>
              <a:t> - </a:t>
            </a:r>
            <a:r>
              <a:t>总览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619885" y="1751330"/>
          <a:ext cx="8880475" cy="3629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3585"/>
                <a:gridCol w="2030095"/>
                <a:gridCol w="6106795"/>
              </a:tblGrid>
              <a:tr h="337185">
                <a:tc>
                  <a:txBody>
                    <a:bodyPr/>
                    <a:p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编号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pPr algn="ctr"/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使用方式</a:t>
                      </a:r>
                      <a:endParaRPr lang="zh-CN" altLang="en-US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作用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</a:tr>
              <a:tr h="193675">
                <a:tc>
                  <a:txBody>
                    <a:bodyPr/>
                    <a:p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1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/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.append(</a:t>
                      </a:r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元素</a:t>
                      </a: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向列表中追加一个元素</a:t>
                      </a:r>
                      <a:endParaRPr 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2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.extend(</a:t>
                      </a:r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容器</a:t>
                      </a: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将数据容器的内容依次取出，追加到列表尾部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3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.insert(</a:t>
                      </a:r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下标</a:t>
                      </a: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, </a:t>
                      </a:r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元素</a:t>
                      </a: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在指定下标处，插入指定的元素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0">
                <a:tc>
                  <a:txBody>
                    <a:bodyPr/>
                    <a:p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4</a:t>
                      </a:r>
                      <a:endParaRPr lang="en-US" altLang="zh-CN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/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del </a:t>
                      </a: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[</a:t>
                      </a: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下标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]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删除列表指定下标元素</a:t>
                      </a:r>
                      <a:endParaRPr lang="zh-CN" altLang="en-US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0">
                <a:tc>
                  <a:txBody>
                    <a:bodyPr/>
                    <a:p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5</a:t>
                      </a:r>
                      <a:endParaRPr lang="en-US" altLang="zh-CN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/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.pop(</a:t>
                      </a: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下标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删</a:t>
                      </a:r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除列表指定下标元素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marL="90000" anchor="ctr" anchorCtr="1"/>
                </a:tc>
              </a:tr>
              <a:tr h="274320">
                <a:tc>
                  <a:txBody>
                    <a:bodyPr/>
                    <a:p>
                      <a:r>
                        <a:rPr lang="en-US" altLang="zh-CN" sz="1200" u="none" strike="noStrike" kern="1200" baseline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6</a:t>
                      </a:r>
                      <a:endParaRPr lang="en-US" altLang="zh-CN" sz="1200" u="none" strike="noStrike" kern="1200" baseline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/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.remove(</a:t>
                      </a: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元素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从前向后，删除此元素第一个匹配项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 u="none" strike="noStrike" kern="1200" baseline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7</a:t>
                      </a:r>
                      <a:endParaRPr lang="en-US" altLang="zh-CN" sz="1200" u="none" strike="noStrike" kern="1200" baseline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.clear()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清空列表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 u="none" strike="noStrike" kern="1200" baseline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8</a:t>
                      </a:r>
                      <a:endParaRPr lang="en-US" altLang="zh-CN" sz="1200" u="none" strike="noStrike" kern="1200" baseline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.count(</a:t>
                      </a: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元素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统计此元素在列表中出现的次数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 u="none" strike="noStrike" kern="1200" baseline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9</a:t>
                      </a:r>
                      <a:endParaRPr lang="en-US" altLang="zh-CN" sz="1200" u="none" strike="noStrike" kern="1200" baseline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.index(</a:t>
                      </a: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元素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查找指定元素在列表的下标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  <a:p>
                      <a:pPr algn="l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找不到报错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ValueError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 u="none" strike="noStrike" kern="1200" baseline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10</a:t>
                      </a:r>
                      <a:endParaRPr lang="en-US" altLang="zh-CN" sz="1200" u="none" strike="noStrike" kern="1200" baseline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len(</a:t>
                      </a: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列表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统计容器内有多少元素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</a:tbl>
          </a:graphicData>
        </a:graphic>
      </p:graphicFrame>
      <p:pic>
        <p:nvPicPr>
          <p:cNvPr id="3" name="图片 2" descr="01 (20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9340" y="5616575"/>
            <a:ext cx="962660" cy="9626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799581" y="423612"/>
            <a:ext cx="6654482" cy="4855845"/>
          </a:xfrm>
        </p:spPr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了解数据容器是什么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列表的方法</a:t>
            </a:r>
            <a:r>
              <a:rPr lang="en-US" altLang="zh-CN"/>
              <a:t> - </a:t>
            </a:r>
            <a:r>
              <a:t>说明</a:t>
            </a:r>
          </a:p>
        </p:txBody>
      </p:sp>
      <p:sp>
        <p:nvSpPr>
          <p:cNvPr id="3" name="文本占位符 2"/>
          <p:cNvSpPr>
            <a:spLocks noGrp="1"/>
          </p:cNvSpPr>
          <p:nvPr/>
        </p:nvSpPr>
        <p:spPr>
          <a:xfrm>
            <a:off x="710880" y="1656000"/>
            <a:ext cx="10698800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/>
              <a:t>功能方法非常多，同学们不需要硬记下来。</a:t>
            </a:r>
            <a:endParaRPr lang="zh-CN"/>
          </a:p>
          <a:p>
            <a:endParaRPr lang="zh-CN"/>
          </a:p>
          <a:p>
            <a:r>
              <a:rPr lang="zh-CN"/>
              <a:t>学习编程，不仅仅是</a:t>
            </a:r>
            <a:r>
              <a:rPr lang="en-US" altLang="zh-CN"/>
              <a:t>Python</a:t>
            </a:r>
            <a:r>
              <a:rPr lang="zh-CN" altLang="en-US"/>
              <a:t>语言本身，以后根据方向，会学习更多的框架技术。</a:t>
            </a:r>
            <a:endParaRPr lang="zh-CN" altLang="en-US"/>
          </a:p>
          <a:p>
            <a:r>
              <a:rPr lang="zh-CN" altLang="en-US"/>
              <a:t>除了经常用的，大多数是记忆不下来的。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我们要做的是，有一个模糊印象，知晓有这样的用法即可。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</a:rPr>
              <a:t>需要的时候，随时查阅资料即可。</a:t>
            </a:r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6" name="图片 5" descr="01 (15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24855" y="4001135"/>
            <a:ext cx="2788285" cy="27882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列表的特点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经过上述对列表的学习，可以总结出列表有如下特点：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可以容纳多个元素（上限为</a:t>
            </a:r>
            <a:r>
              <a:rPr lang="en-US" altLang="zh-CN"/>
              <a:t>2**63-1</a:t>
            </a:r>
            <a:r>
              <a:rPr lang="zh-CN" altLang="en-US"/>
              <a:t>、9223372036854775807个）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可以容纳不同类型的元素（混装）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数据是有序存储的（有下标序号）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允许重复数据存在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可以修改（增加或删除元素等）</a:t>
            </a:r>
            <a:endParaRPr lang="zh-CN" altLang="en-US"/>
          </a:p>
        </p:txBody>
      </p:sp>
      <p:pic>
        <p:nvPicPr>
          <p:cNvPr id="4" name="图片 3" descr="01 (15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87380" y="5453380"/>
            <a:ext cx="1404620" cy="140462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126355" y="1061085"/>
            <a:ext cx="5760720" cy="2834005"/>
          </a:xfrm>
        </p:spPr>
        <p:txBody>
          <a:bodyPr/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>
                <a:sym typeface="+mn-ea"/>
              </a:rPr>
              <a:t>列表的常见方法有</a:t>
            </a:r>
            <a:r>
              <a:rPr lang="en-US" altLang="zh-CN">
                <a:sym typeface="+mn-ea"/>
              </a:rPr>
              <a:t>: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列表有哪些特点？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282565" y="4614545"/>
            <a:ext cx="5048250" cy="16351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282565" y="1531620"/>
            <a:ext cx="6067425" cy="2674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练习案例</a:t>
            </a:r>
            <a:r>
              <a:rPr lang="en-US" altLang="zh-CN"/>
              <a:t>:</a:t>
            </a:r>
            <a:r>
              <a:t>常用功能练习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有一个列表，内容是：</a:t>
            </a:r>
            <a:r>
              <a:rPr lang="en-US" altLang="zh-CN"/>
              <a:t>[21, 25, 21, 23, 22, 20]</a:t>
            </a:r>
            <a:r>
              <a:rPr lang="zh-CN" altLang="en-US"/>
              <a:t>，记录的是一批学生的年龄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请通过列表的功能（方法），对其进行</a:t>
            </a: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定义这个列表，并用变量接收它</a:t>
            </a: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追加一个数字</a:t>
            </a:r>
            <a:r>
              <a:rPr lang="en-US" altLang="zh-CN"/>
              <a:t>31</a:t>
            </a:r>
            <a:r>
              <a:rPr lang="zh-CN" altLang="en-US"/>
              <a:t>，到列表的尾部</a:t>
            </a:r>
            <a:endParaRPr lang="zh-CN" altLang="en-US"/>
          </a:p>
          <a:p>
            <a:pPr marL="342900" indent="-342900">
              <a:buAutoNum type="arabicPeriod"/>
            </a:pPr>
            <a:r>
              <a:rPr lang="zh-CN"/>
              <a:t>追加一个新列表</a:t>
            </a:r>
            <a:r>
              <a:rPr lang="en-US" altLang="zh-CN"/>
              <a:t>[29, 33, 30]</a:t>
            </a:r>
            <a:r>
              <a:rPr lang="zh-CN" altLang="en-US"/>
              <a:t>，到列表的尾部</a:t>
            </a: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取出第一个元素（应是：</a:t>
            </a:r>
            <a:r>
              <a:rPr lang="en-US" altLang="zh-CN"/>
              <a:t>21</a:t>
            </a:r>
            <a:r>
              <a:rPr lang="zh-CN" altLang="en-US"/>
              <a:t>）</a:t>
            </a: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取出最后一个元素（应是：</a:t>
            </a:r>
            <a:r>
              <a:rPr lang="en-US" altLang="zh-CN"/>
              <a:t>30</a:t>
            </a:r>
            <a:r>
              <a:rPr lang="zh-CN" altLang="en-US"/>
              <a:t>）</a:t>
            </a: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查找元素</a:t>
            </a:r>
            <a:r>
              <a:rPr lang="en-US" altLang="zh-CN"/>
              <a:t>31</a:t>
            </a:r>
            <a:r>
              <a:rPr lang="zh-CN" altLang="en-US"/>
              <a:t>，在列表中的下标位置</a:t>
            </a:r>
            <a:endParaRPr lang="zh-CN" altLang="en-US"/>
          </a:p>
        </p:txBody>
      </p:sp>
      <p:pic>
        <p:nvPicPr>
          <p:cNvPr id="5" name="图片 4" descr="01 (14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40440" y="5649595"/>
            <a:ext cx="1051560" cy="105156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rgbClr val="C00000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set(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集合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dict(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字典、映射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1491615"/>
            <a:ext cx="410210" cy="41021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79645" y="821055"/>
            <a:ext cx="6298565" cy="3768090"/>
          </a:xfrm>
        </p:spPr>
        <p:txBody>
          <a:bodyPr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掌握使用</a:t>
            </a:r>
            <a:r>
              <a:rPr lang="en-US" altLang="zh-CN"/>
              <a:t>while</a:t>
            </a:r>
            <a:r>
              <a:rPr lang="zh-CN" altLang="en-US"/>
              <a:t>循环，遍历列表的元素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>
                <a:sym typeface="+mn-ea"/>
              </a:rPr>
              <a:t>掌握使用</a:t>
            </a:r>
            <a:r>
              <a:rPr lang="en-US" altLang="zh-CN">
                <a:sym typeface="+mn-ea"/>
              </a:rPr>
              <a:t>for</a:t>
            </a:r>
            <a:r>
              <a:rPr lang="zh-CN" altLang="en-US">
                <a:sym typeface="+mn-ea"/>
              </a:rPr>
              <a:t>循环，遍历列表的元素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列表的遍历</a:t>
            </a:r>
            <a:r>
              <a:rPr lang="en-US" altLang="zh-CN"/>
              <a:t> - while</a:t>
            </a:r>
            <a:r>
              <a:t>循环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既然数据容器可以存储多个元素，那么，就会有需求从容器内依次取出元素进行操作。</a:t>
            </a:r>
            <a:endParaRPr lang="zh-CN" altLang="en-US"/>
          </a:p>
          <a:p>
            <a:r>
              <a:rPr lang="zh-CN" altLang="en-US"/>
              <a:t>将容器内的元素依次取出进行处理的行为，称之为：遍历、迭代。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如何遍历列表的元素呢？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可以使用前面学过的</a:t>
            </a:r>
            <a:r>
              <a:rPr lang="en-US" altLang="zh-CN"/>
              <a:t>while</a:t>
            </a:r>
            <a:r>
              <a:rPr lang="zh-CN" altLang="en-US"/>
              <a:t>循环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如何在循环中取出列表的元素呢？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使用列表</a:t>
            </a:r>
            <a:r>
              <a:rPr lang="en-US" altLang="zh-CN"/>
              <a:t>[</a:t>
            </a:r>
            <a:r>
              <a:rPr lang="zh-CN" altLang="en-US"/>
              <a:t>下标</a:t>
            </a:r>
            <a:r>
              <a:rPr lang="en-US" altLang="zh-CN"/>
              <a:t>]</a:t>
            </a:r>
            <a:r>
              <a:rPr lang="zh-CN" altLang="en-US"/>
              <a:t>的方式取出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循环条件如何控制？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定义一个变量表示下标，从</a:t>
            </a:r>
            <a:r>
              <a:rPr lang="en-US" altLang="zh-CN"/>
              <a:t>0</a:t>
            </a:r>
            <a:r>
              <a:rPr lang="zh-CN" altLang="en-US"/>
              <a:t>开始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循环条件为</a:t>
            </a:r>
            <a:r>
              <a:rPr lang="en-US" altLang="zh-CN"/>
              <a:t> </a:t>
            </a:r>
            <a:r>
              <a:rPr lang="zh-CN" altLang="en-US"/>
              <a:t>下标值</a:t>
            </a:r>
            <a:r>
              <a:rPr lang="en-US" altLang="zh-CN"/>
              <a:t> &lt; </a:t>
            </a:r>
            <a:r>
              <a:rPr lang="zh-CN" altLang="en-US"/>
              <a:t>列表的元素数量</a:t>
            </a:r>
            <a:endParaRPr lang="zh-CN" altLang="en-US"/>
          </a:p>
        </p:txBody>
      </p:sp>
      <p:sp>
        <p:nvSpPr>
          <p:cNvPr id="5" name="右箭头 4"/>
          <p:cNvSpPr/>
          <p:nvPr/>
        </p:nvSpPr>
        <p:spPr>
          <a:xfrm>
            <a:off x="5295265" y="4184015"/>
            <a:ext cx="1088390" cy="37274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88835" y="3298190"/>
            <a:ext cx="3914775" cy="24193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图片 6" descr="01 (16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6615" y="5367655"/>
            <a:ext cx="1457960" cy="14579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列表的遍历</a:t>
            </a:r>
            <a:r>
              <a:rPr lang="en-US" altLang="zh-CN"/>
              <a:t> - for</a:t>
            </a:r>
            <a:r>
              <a:t>循环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/>
              <a:t>除了</a:t>
            </a:r>
            <a:r>
              <a:rPr lang="en-US" altLang="zh-CN"/>
              <a:t>while</a:t>
            </a:r>
            <a:r>
              <a:rPr lang="zh-CN" altLang="en-US"/>
              <a:t>循环外，</a:t>
            </a:r>
            <a:r>
              <a:rPr lang="en-US" altLang="zh-CN"/>
              <a:t>Python</a:t>
            </a:r>
            <a:r>
              <a:rPr lang="zh-CN" altLang="en-US"/>
              <a:t>中还有另外一种循环形式：</a:t>
            </a:r>
            <a:r>
              <a:rPr lang="en-US" altLang="zh-CN"/>
              <a:t>for</a:t>
            </a:r>
            <a:r>
              <a:rPr lang="zh-CN" altLang="en-US"/>
              <a:t>循环。</a:t>
            </a:r>
            <a:endParaRPr lang="zh-CN" altLang="en-US"/>
          </a:p>
          <a:p>
            <a:r>
              <a:rPr lang="zh-CN" altLang="en-US"/>
              <a:t>对比</a:t>
            </a:r>
            <a:r>
              <a:rPr lang="en-US" altLang="zh-CN"/>
              <a:t>while</a:t>
            </a:r>
            <a:r>
              <a:rPr lang="zh-CN" altLang="en-US"/>
              <a:t>，</a:t>
            </a:r>
            <a:r>
              <a:rPr lang="en-US" altLang="zh-CN"/>
              <a:t>for</a:t>
            </a:r>
            <a:r>
              <a:rPr lang="zh-CN" altLang="en-US"/>
              <a:t>循环更加适合对列表等数据容器进行遍历。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语法：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表示，从容器内，依次取出元素并赋值到临时变量上。</a:t>
            </a:r>
            <a:endParaRPr lang="zh-CN" altLang="en-US"/>
          </a:p>
          <a:p>
            <a:r>
              <a:rPr lang="zh-CN" altLang="en-US"/>
              <a:t>在每一次的循环中，我们可以对临时变量（元素）进行处理。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145" y="3322955"/>
            <a:ext cx="3705225" cy="8858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71956"/>
          <a:stretch>
            <a:fillRect/>
          </a:stretch>
        </p:blipFill>
        <p:spPr>
          <a:xfrm>
            <a:off x="7298690" y="3384550"/>
            <a:ext cx="2597785" cy="762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右箭头 5"/>
          <p:cNvSpPr/>
          <p:nvPr/>
        </p:nvSpPr>
        <p:spPr>
          <a:xfrm>
            <a:off x="5981700" y="3579495"/>
            <a:ext cx="1088390" cy="37274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占位符 2"/>
          <p:cNvSpPr>
            <a:spLocks noGrp="1"/>
          </p:cNvSpPr>
          <p:nvPr/>
        </p:nvSpPr>
        <p:spPr>
          <a:xfrm>
            <a:off x="6744970" y="5327650"/>
            <a:ext cx="4606925" cy="80581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1400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每一次循环将列表中的元素取出，赋值到变量</a:t>
            </a:r>
            <a:r>
              <a:rPr lang="en-US" altLang="zh-CN" sz="1400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i</a:t>
            </a:r>
            <a:r>
              <a:rPr lang="zh-CN" altLang="en-US" sz="1400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，供操作</a:t>
            </a:r>
            <a:endParaRPr lang="zh-CN" altLang="en-US" sz="1400" b="1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</p:txBody>
      </p:sp>
      <p:pic>
        <p:nvPicPr>
          <p:cNvPr id="8" name="图片 7" descr="01 (20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7765" y="5641975"/>
            <a:ext cx="959485" cy="95948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"/>
          <a:srcRect t="43024" r="66047"/>
          <a:stretch>
            <a:fillRect/>
          </a:stretch>
        </p:blipFill>
        <p:spPr>
          <a:xfrm>
            <a:off x="10603865" y="2991485"/>
            <a:ext cx="882015" cy="15481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8302625" y="4146550"/>
            <a:ext cx="59055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代码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761345" y="4539615"/>
            <a:ext cx="59055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结果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6" grpId="1" animBg="1"/>
      <p:bldP spid="10" grpId="0"/>
      <p:bldP spid="11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en-US" altLang="zh-CN"/>
              <a:t>while</a:t>
            </a:r>
            <a:r>
              <a:t>循环和</a:t>
            </a:r>
            <a:r>
              <a:rPr lang="en-US" altLang="zh-CN"/>
              <a:t>for</a:t>
            </a:r>
            <a:r>
              <a:t>循环的对比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en-US" altLang="zh-CN"/>
              <a:t>while</a:t>
            </a:r>
            <a:r>
              <a:rPr lang="zh-CN" altLang="en-US"/>
              <a:t>循环和</a:t>
            </a:r>
            <a:r>
              <a:rPr lang="en-US" altLang="zh-CN"/>
              <a:t>for</a:t>
            </a:r>
            <a:r>
              <a:rPr lang="zh-CN" altLang="en-US"/>
              <a:t>循环，都是循环语句，但细节不同：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在循环控制上：</a:t>
            </a: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while</a:t>
            </a: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循环</a:t>
            </a:r>
            <a:r>
              <a:rPr lang="zh-CN" altLang="en-US" sz="16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可以自定循环条件</a:t>
            </a: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，并自行控制</a:t>
            </a:r>
            <a:endParaRPr lang="zh-CN" altLang="en-US" sz="1600"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for</a:t>
            </a: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循环</a:t>
            </a:r>
            <a:r>
              <a:rPr lang="zh-CN" altLang="en-US" sz="16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不可以自定循环条件</a:t>
            </a: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，只可以一个个从容器内取出数据</a:t>
            </a:r>
            <a:endParaRPr lang="zh-CN" altLang="en-US" sz="1600"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  <a:p>
            <a:pPr marL="285750" lvl="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/>
              <a:t>在无限循环上：</a:t>
            </a:r>
            <a:endParaRPr lang="zh-CN" altLang="en-US" sz="1600"/>
          </a:p>
          <a:p>
            <a:pPr marL="742950" lvl="1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while循环</a:t>
            </a:r>
            <a:r>
              <a:rPr lang="zh-CN" altLang="en-US" sz="16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可以</a:t>
            </a: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通过条件控制做到无限循环</a:t>
            </a:r>
            <a:endParaRPr lang="zh-CN" altLang="en-US" sz="1600"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  <a:p>
            <a:pPr marL="742950" lvl="1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for循环理论上</a:t>
            </a:r>
            <a:r>
              <a:rPr lang="zh-CN" altLang="en-US" sz="16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不可以</a:t>
            </a: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，因为被遍历的容器容量不是无限的</a:t>
            </a:r>
            <a:endParaRPr lang="zh-CN" altLang="en-US" sz="1600"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  <a:p>
            <a:pPr marL="285750" lvl="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/>
              <a:t>在使用场景上：</a:t>
            </a:r>
            <a:endParaRPr lang="zh-CN" altLang="en-US" sz="1600"/>
          </a:p>
          <a:p>
            <a:pPr marL="742950" lvl="1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while循环适用于任何想要循环的场景</a:t>
            </a:r>
            <a:endParaRPr lang="zh-CN" altLang="en-US" sz="1600"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  <a:p>
            <a:pPr marL="742950" lvl="1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for循环适用于，遍历数据容器的场景或简单的固定次数循环场景</a:t>
            </a:r>
            <a:endParaRPr lang="zh-CN" altLang="en-US" sz="1600"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  <a:p>
            <a:pPr lvl="0" algn="l">
              <a:buClrTx/>
              <a:buSzTx/>
              <a:buFont typeface="Arial" panose="020B0604020202020204" pitchFamily="34" charset="0"/>
            </a:pPr>
            <a:endParaRPr lang="zh-CN" altLang="en-US" sz="1420"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70378"/>
          <a:stretch>
            <a:fillRect/>
          </a:stretch>
        </p:blipFill>
        <p:spPr>
          <a:xfrm>
            <a:off x="3308350" y="5253355"/>
            <a:ext cx="2261235" cy="7061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矩形 4"/>
          <p:cNvSpPr/>
          <p:nvPr/>
        </p:nvSpPr>
        <p:spPr>
          <a:xfrm>
            <a:off x="5569585" y="4801235"/>
            <a:ext cx="1668145" cy="274955"/>
          </a:xfrm>
          <a:prstGeom prst="rect">
            <a:avLst/>
          </a:prstGeom>
          <a:noFill/>
          <a:ln>
            <a:solidFill>
              <a:srgbClr val="B700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 descr="01 (19)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064240" y="5367020"/>
            <a:ext cx="1273175" cy="12731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t="44433"/>
          <a:stretch>
            <a:fillRect/>
          </a:stretch>
        </p:blipFill>
        <p:spPr>
          <a:xfrm>
            <a:off x="5977255" y="5253355"/>
            <a:ext cx="1946910" cy="11398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4064635" y="5959475"/>
            <a:ext cx="59055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代码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55435" y="6393180"/>
            <a:ext cx="59055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结果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5" grpId="1" animBg="1"/>
      <p:bldP spid="10" grpId="0"/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什么是遍历？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/>
              <a:t>将容器内的元素依次取出，并处理，称之为遍历操作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如何遍历列表的元素？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/>
              <a:t>可以使用</a:t>
            </a:r>
            <a:r>
              <a:rPr lang="en-US" altLang="zh-CN" sz="1400"/>
              <a:t>while</a:t>
            </a:r>
            <a:r>
              <a:rPr lang="zh-CN" altLang="en-US" sz="1400"/>
              <a:t>或</a:t>
            </a:r>
            <a:r>
              <a:rPr lang="en-US" altLang="zh-CN" sz="1400"/>
              <a:t>for</a:t>
            </a:r>
            <a:r>
              <a:rPr lang="zh-CN" altLang="en-US" sz="1400"/>
              <a:t>循环</a:t>
            </a:r>
            <a:endParaRPr lang="zh-CN" altLang="en-US" sz="1400"/>
          </a:p>
          <a:p>
            <a:pPr marL="0" indent="0">
              <a:buNone/>
            </a:pPr>
            <a:r>
              <a:rPr lang="en-US" altLang="zh-CN"/>
              <a:t>3. for</a:t>
            </a:r>
            <a:r>
              <a:rPr lang="zh-CN" altLang="en-US"/>
              <a:t>循环的语法：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4. for</a:t>
            </a:r>
            <a:r>
              <a:rPr lang="zh-CN" altLang="en-US"/>
              <a:t>循环和</a:t>
            </a:r>
            <a:r>
              <a:rPr lang="en-US" altLang="zh-CN"/>
              <a:t>while</a:t>
            </a:r>
            <a:r>
              <a:rPr lang="zh-CN" altLang="en-US"/>
              <a:t>对比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/>
              <a:t>for</a:t>
            </a:r>
            <a:r>
              <a:rPr lang="zh-CN" altLang="en-US" sz="1400"/>
              <a:t>循环更简单，</a:t>
            </a:r>
            <a:r>
              <a:rPr lang="en-US" altLang="zh-CN" sz="1400"/>
              <a:t>while</a:t>
            </a:r>
            <a:r>
              <a:rPr lang="zh-CN" altLang="en-US" sz="1400"/>
              <a:t>更灵活</a:t>
            </a:r>
            <a:endParaRPr lang="zh-CN" altLang="en-US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/>
              <a:t>for</a:t>
            </a:r>
            <a:r>
              <a:rPr lang="zh-CN" altLang="en-US" sz="1400"/>
              <a:t>用于从容器内依次取出元素并处理，</a:t>
            </a:r>
            <a:r>
              <a:rPr lang="en-US" altLang="zh-CN" sz="1400"/>
              <a:t>while</a:t>
            </a:r>
            <a:r>
              <a:rPr lang="zh-CN" altLang="en-US" sz="1400"/>
              <a:t>用以任何需要循环的场景</a:t>
            </a:r>
            <a:endParaRPr lang="zh-CN" altLang="en-US" sz="1400"/>
          </a:p>
          <a:p>
            <a:pPr marL="0" indent="0">
              <a:buNone/>
            </a:pPr>
            <a:endParaRPr lang="zh-CN" altLang="en-US" sz="1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67350" y="3538855"/>
            <a:ext cx="3088005" cy="73850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为什么学习数据容器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239645" y="1656080"/>
            <a:ext cx="9170035" cy="4219575"/>
          </a:xfrm>
        </p:spPr>
        <p:txBody>
          <a:bodyPr/>
          <a:p>
            <a:r>
              <a:rPr lang="zh-CN" altLang="en-US"/>
              <a:t>思考一个问题：如果我想要在程序中，记录</a:t>
            </a:r>
            <a:r>
              <a:rPr lang="en-US" altLang="zh-CN"/>
              <a:t>5</a:t>
            </a:r>
            <a:r>
              <a:rPr lang="zh-CN" altLang="en-US"/>
              <a:t>名学生的信息，如姓名。</a:t>
            </a:r>
            <a:endParaRPr lang="zh-CN" altLang="en-US"/>
          </a:p>
          <a:p>
            <a:r>
              <a:rPr lang="zh-CN" altLang="en-US"/>
              <a:t>如何做呢？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01 (12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0525" y="1332865"/>
            <a:ext cx="2082165" cy="2082165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590040" y="2591435"/>
            <a:ext cx="3892550" cy="2578735"/>
            <a:chOff x="2504" y="4081"/>
            <a:chExt cx="6130" cy="4061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71" y="4081"/>
              <a:ext cx="3795" cy="328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6" name="文本占位符 2"/>
            <p:cNvSpPr>
              <a:spLocks noGrp="1"/>
            </p:cNvSpPr>
            <p:nvPr/>
          </p:nvSpPr>
          <p:spPr>
            <a:xfrm>
              <a:off x="2504" y="7366"/>
              <a:ext cx="6130" cy="777"/>
            </a:xfrm>
            <a:prstGeom prst="rect">
              <a:avLst/>
            </a:prstGeom>
          </p:spPr>
          <p:txBody>
            <a:bodyPr/>
            <a:lstStyle>
              <a:lvl1pPr marL="0" indent="0" algn="l" rtl="0" eaLnBrk="0" fontAlgn="base" hangingPunct="0">
                <a:lnSpc>
                  <a:spcPct val="150000"/>
                </a:lnSpc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charset="-122"/>
                  <a:ea typeface="阿里巴巴普惠体" panose="00020600040101010101" charset="-122"/>
                  <a:cs typeface="阿里巴巴普惠体" panose="00020600040101010101" charset="-122"/>
                </a:defRPr>
              </a:lvl1pPr>
              <a:lvl2pPr marL="990600" indent="-3810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b="1" kern="120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defRPr>
              </a:lvl2pPr>
              <a:lvl3pPr marL="1524000" indent="-3048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865" b="1" kern="120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defRPr>
              </a:lvl3pPr>
              <a:lvl4pPr marL="2133600" indent="-3048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3200" indent="-3048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800" indent="-304800" algn="l" defTabSz="12192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400" indent="-304800" algn="l" defTabSz="12192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2000" indent="-304800" algn="l" defTabSz="12192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600" indent="-304800" algn="l" defTabSz="12192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/>
                <a:t>定义五个变量</a:t>
              </a:r>
              <a:endParaRPr lang="zh-CN" altLang="en-US"/>
            </a:p>
          </p:txBody>
        </p:sp>
      </p:grpSp>
      <p:sp>
        <p:nvSpPr>
          <p:cNvPr id="7" name="文本占位符 2"/>
          <p:cNvSpPr>
            <a:spLocks noGrp="1"/>
          </p:cNvSpPr>
          <p:nvPr/>
        </p:nvSpPr>
        <p:spPr>
          <a:xfrm>
            <a:off x="1589405" y="5207000"/>
            <a:ext cx="3892550" cy="49339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>
                <a:solidFill>
                  <a:schemeClr val="tx2">
                    <a:lumMod val="60000"/>
                    <a:lumOff val="40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不高级且低效</a:t>
            </a:r>
            <a:endParaRPr lang="zh-CN" altLang="en-US" sz="1800" b="1">
              <a:solidFill>
                <a:schemeClr val="tx2">
                  <a:lumMod val="60000"/>
                  <a:lumOff val="40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482590" y="2591435"/>
            <a:ext cx="5932170" cy="2313940"/>
            <a:chOff x="8634" y="4498"/>
            <a:chExt cx="9342" cy="3644"/>
          </a:xfrm>
        </p:grpSpPr>
        <p:sp>
          <p:nvSpPr>
            <p:cNvPr id="12" name="文本占位符 2"/>
            <p:cNvSpPr>
              <a:spLocks noGrp="1"/>
            </p:cNvSpPr>
            <p:nvPr/>
          </p:nvSpPr>
          <p:spPr>
            <a:xfrm>
              <a:off x="10240" y="7366"/>
              <a:ext cx="6130" cy="777"/>
            </a:xfrm>
            <a:prstGeom prst="rect">
              <a:avLst/>
            </a:prstGeom>
            <a:ln>
              <a:noFill/>
            </a:ln>
          </p:spPr>
          <p:txBody>
            <a:bodyPr/>
            <a:lstStyle>
              <a:lvl1pPr marL="0" indent="0" algn="l" rtl="0" eaLnBrk="0" fontAlgn="base" hangingPunct="0">
                <a:lnSpc>
                  <a:spcPct val="150000"/>
                </a:lnSpc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charset="-122"/>
                  <a:ea typeface="阿里巴巴普惠体" panose="00020600040101010101" charset="-122"/>
                  <a:cs typeface="阿里巴巴普惠体" panose="00020600040101010101" charset="-122"/>
                </a:defRPr>
              </a:lvl1pPr>
              <a:lvl2pPr marL="990600" indent="-3810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b="1" kern="120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defRPr>
              </a:lvl2pPr>
              <a:lvl3pPr marL="1524000" indent="-3048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865" b="1" kern="120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defRPr>
              </a:lvl3pPr>
              <a:lvl4pPr marL="2133600" indent="-3048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3200" indent="-3048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800" indent="-304800" algn="l" defTabSz="12192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400" indent="-304800" algn="l" defTabSz="12192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2000" indent="-304800" algn="l" defTabSz="12192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600" indent="-304800" algn="l" defTabSz="12192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/>
                <a:t>一个变量完成</a:t>
              </a:r>
              <a:endParaRPr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34" y="4498"/>
              <a:ext cx="9342" cy="2451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  <p:sp>
        <p:nvSpPr>
          <p:cNvPr id="15" name="文本占位符 2"/>
          <p:cNvSpPr>
            <a:spLocks noGrp="1"/>
          </p:cNvSpPr>
          <p:nvPr/>
        </p:nvSpPr>
        <p:spPr>
          <a:xfrm>
            <a:off x="5933440" y="4906010"/>
            <a:ext cx="5030470" cy="49339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>
                <a:solidFill>
                  <a:schemeClr val="tx2">
                    <a:lumMod val="60000"/>
                    <a:lumOff val="40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优雅、高效</a:t>
            </a:r>
            <a:endParaRPr lang="zh-CN" altLang="en-US" sz="1800" b="1">
              <a:solidFill>
                <a:schemeClr val="tx2">
                  <a:lumMod val="60000"/>
                  <a:lumOff val="40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  <a:p>
            <a:pPr algn="ctr"/>
            <a:r>
              <a:rPr lang="zh-CN" altLang="en-US" sz="1800" b="1">
                <a:solidFill>
                  <a:schemeClr val="tx2">
                    <a:lumMod val="60000"/>
                    <a:lumOff val="40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这就是数据容器，一个容器可以容纳多份数据</a:t>
            </a:r>
            <a:endParaRPr lang="zh-CN" altLang="en-US" sz="1800" b="1">
              <a:solidFill>
                <a:schemeClr val="tx2">
                  <a:lumMod val="60000"/>
                  <a:lumOff val="40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16" name="文本占位符 2"/>
          <p:cNvSpPr>
            <a:spLocks noGrp="1"/>
          </p:cNvSpPr>
          <p:nvPr/>
        </p:nvSpPr>
        <p:spPr>
          <a:xfrm>
            <a:off x="3027680" y="6206490"/>
            <a:ext cx="6137275" cy="49339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学习数据容器，就是为了批量存储或批量使用多份数据</a:t>
            </a:r>
            <a:endParaRPr lang="zh-CN" altLang="en-US" sz="1800" b="1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17" name="右箭头 16"/>
          <p:cNvSpPr/>
          <p:nvPr/>
        </p:nvSpPr>
        <p:spPr>
          <a:xfrm>
            <a:off x="4846955" y="3249295"/>
            <a:ext cx="529590" cy="359410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/>
      <p:bldP spid="7" grpId="2"/>
      <p:bldP spid="15" grpId="1"/>
      <p:bldP spid="15" grpId="2"/>
      <p:bldP spid="16" grpId="1"/>
      <p:bldP spid="16" grpId="2"/>
      <p:bldP spid="17" grpId="0" animBg="1"/>
      <p:bldP spid="17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练习案例：取出列表内的偶数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定义一个列表，内容是：</a:t>
            </a:r>
            <a:r>
              <a:rPr lang="en-US" altLang="zh-CN"/>
              <a:t>[1, 2, 3, 4, 5, 6, 7, 8, 9, 10]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遍历列表，取出列表内的偶数，并存入一个新的列表对象中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使用</a:t>
            </a:r>
            <a:r>
              <a:rPr lang="en-US" altLang="zh-CN"/>
              <a:t>while</a:t>
            </a:r>
            <a:r>
              <a:rPr lang="zh-CN" altLang="en-US"/>
              <a:t>循环和</a:t>
            </a:r>
            <a:r>
              <a:rPr lang="en-US" altLang="zh-CN"/>
              <a:t>for</a:t>
            </a:r>
            <a:r>
              <a:rPr lang="zh-CN" altLang="en-US"/>
              <a:t>循环各操作一次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提示：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通过</a:t>
            </a:r>
            <a:r>
              <a:rPr lang="en-US" altLang="zh-CN"/>
              <a:t>if</a:t>
            </a:r>
            <a:r>
              <a:rPr lang="zh-CN" altLang="en-US"/>
              <a:t>判断来确认偶数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通过列表的</a:t>
            </a:r>
            <a:r>
              <a:rPr lang="en-US" altLang="zh-CN"/>
              <a:t>append</a:t>
            </a:r>
            <a:r>
              <a:rPr lang="zh-CN" altLang="en-US"/>
              <a:t>方法，来增加元素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53615" y="3048000"/>
            <a:ext cx="8547100" cy="76136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rgbClr val="C00000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set(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集合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dict(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字典、映射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2118995"/>
            <a:ext cx="410210" cy="410210"/>
          </a:xfrm>
          <a:prstGeom prst="rect">
            <a:avLst/>
          </a:prstGeom>
        </p:spPr>
      </p:pic>
      <p:sp>
        <p:nvSpPr>
          <p:cNvPr id="3" name="左大括号 2"/>
          <p:cNvSpPr/>
          <p:nvPr/>
        </p:nvSpPr>
        <p:spPr>
          <a:xfrm>
            <a:off x="8023225" y="1875790"/>
            <a:ext cx="693420" cy="896620"/>
          </a:xfrm>
          <a:prstGeom prst="leftBrac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716645" y="1675765"/>
            <a:ext cx="120205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元组的定义</a:t>
            </a:r>
            <a:endParaRPr lang="zh-CN" altLang="en-US" sz="1600" b="1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716645" y="2593975"/>
            <a:ext cx="120205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元组的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  <a:sym typeface="+mn-ea"/>
              </a:rPr>
              <a:t>特点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7" name="图片 6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0800000">
            <a:off x="9911715" y="1638935"/>
            <a:ext cx="410210" cy="4102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709660" y="2155190"/>
            <a:ext cx="1609725" cy="3371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元组的操作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/>
      <p:bldP spid="6" grpId="0"/>
      <p:bldP spid="3" grpId="1" animBg="1"/>
      <p:bldP spid="5" grpId="1"/>
      <p:bldP spid="6" grpId="1"/>
      <p:bldP spid="8" grpId="0"/>
      <p:bldP spid="8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799581" y="423612"/>
            <a:ext cx="6654482" cy="4855845"/>
          </a:xfrm>
        </p:spPr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掌握元组的定义格式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为什么需要元组</a:t>
            </a:r>
            <a:endParaRPr lang="zh-CN" altLang="en-US" dirty="0"/>
          </a:p>
        </p:txBody>
      </p:sp>
      <p:sp>
        <p:nvSpPr>
          <p:cNvPr id="5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3074670" y="1645920"/>
            <a:ext cx="8385810" cy="4967605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思考：列表是</a:t>
            </a:r>
            <a:r>
              <a:rPr lang="zh-CN" altLang="en-US" dirty="0">
                <a:solidFill>
                  <a:srgbClr val="FF0000"/>
                </a:solidFill>
              </a:rPr>
              <a:t>可以修改</a:t>
            </a:r>
            <a:r>
              <a:rPr lang="zh-CN" altLang="en-US" dirty="0"/>
              <a:t>的。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如果想要传递的信息，</a:t>
            </a:r>
            <a:r>
              <a:rPr lang="zh-CN" altLang="en-US" dirty="0">
                <a:solidFill>
                  <a:srgbClr val="FF0000"/>
                </a:solidFill>
              </a:rPr>
              <a:t>不被篡改</a:t>
            </a:r>
            <a:r>
              <a:rPr lang="zh-CN" altLang="en-US" dirty="0"/>
              <a:t>，列表就不合适了。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元组同列表一样，都是可以封装多个、不同类型的元素在内。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但最大的不同点在于：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sz="2400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元组一旦定义完成，就不可修改</a:t>
            </a:r>
            <a:endParaRPr lang="zh-CN" altLang="en-US" sz="2400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所以，当我们需要在程序内封装数据，又不希望封装的数据被篡改，那么元组就非常合适了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" name="图片 1" descr="01 (12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1790" y="1285240"/>
            <a:ext cx="3091815" cy="30918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定义元组</a:t>
            </a:r>
            <a:endParaRPr lang="zh-CN" altLang="en-US" dirty="0"/>
          </a:p>
        </p:txBody>
      </p:sp>
      <p:sp>
        <p:nvSpPr>
          <p:cNvPr id="5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710881" y="1646133"/>
            <a:ext cx="10749598" cy="496767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元组定义：定义元组使用</a:t>
            </a:r>
            <a:r>
              <a:rPr lang="zh-CN" altLang="en-US" dirty="0">
                <a:solidFill>
                  <a:srgbClr val="B60206"/>
                </a:solidFill>
              </a:rPr>
              <a:t>小括号</a:t>
            </a:r>
            <a:r>
              <a:rPr lang="zh-CN" altLang="en-US" dirty="0"/>
              <a:t>，且使用</a:t>
            </a:r>
            <a:r>
              <a:rPr lang="zh-CN" altLang="en-US" dirty="0">
                <a:solidFill>
                  <a:srgbClr val="B60206"/>
                </a:solidFill>
              </a:rPr>
              <a:t>逗号</a:t>
            </a:r>
            <a:r>
              <a:rPr lang="zh-CN" altLang="en-US" dirty="0"/>
              <a:t>隔开各个数据，</a:t>
            </a:r>
            <a:r>
              <a:rPr lang="zh-CN" altLang="en-US" dirty="0">
                <a:solidFill>
                  <a:srgbClr val="B60206"/>
                </a:solidFill>
              </a:rPr>
              <a:t>数据可以是不同的数据类型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>
              <a:solidFill>
                <a:srgbClr val="B60206"/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rgbClr val="B60206"/>
                </a:solidFill>
              </a:rPr>
              <a:t> </a:t>
            </a:r>
            <a:r>
              <a:rPr dirty="0">
                <a:solidFill>
                  <a:srgbClr val="B60206"/>
                </a:solidFill>
              </a:rPr>
              <a:t>                                                     </a:t>
            </a:r>
            <a:r>
              <a:rPr lang="zh-CN" altLang="en-US" dirty="0">
                <a:solidFill>
                  <a:srgbClr val="B60206"/>
                </a:solidFill>
              </a:rPr>
              <a:t>注意：元组只有一个数据，这个数据后面要添加逗号</a:t>
            </a:r>
            <a:endParaRPr lang="zh-CN" altLang="en-US" dirty="0">
              <a:solidFill>
                <a:srgbClr val="B60206"/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rgbClr val="B60206"/>
                </a:solidFill>
              </a:rPr>
              <a:t>元组也支持嵌套：</a:t>
            </a:r>
            <a:endParaRPr lang="zh-CN" altLang="en-US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zh-CN" altLang="en-US" dirty="0">
              <a:solidFill>
                <a:srgbClr val="B60206"/>
              </a:solidFill>
            </a:endParaRPr>
          </a:p>
        </p:txBody>
      </p:sp>
      <p:pic>
        <p:nvPicPr>
          <p:cNvPr id="2" name="图片 1" descr="01 (11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05515" y="5427345"/>
            <a:ext cx="1205230" cy="120523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330" y="2924810"/>
            <a:ext cx="5162550" cy="12763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515" y="5047615"/>
            <a:ext cx="3124200" cy="7810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515" y="2047240"/>
            <a:ext cx="3695700" cy="178117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323646" y="2490934"/>
            <a:ext cx="1053296" cy="300942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zh-CN" altLang="en-US" sz="140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注意事项</a:t>
            </a:r>
            <a:endParaRPr kumimoji="1" lang="zh-CN" altLang="en-US" sz="1400"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元组的相关操作</a:t>
            </a:r>
            <a:endParaRPr lang="zh-CN" altLang="en-US" dirty="0"/>
          </a:p>
        </p:txBody>
      </p:sp>
      <p:sp>
        <p:nvSpPr>
          <p:cNvPr id="5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710881" y="1646133"/>
            <a:ext cx="10749598" cy="4967678"/>
          </a:xfrm>
        </p:spPr>
        <p:txBody>
          <a:bodyPr/>
          <a:lstStyle/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93750" y="1536065"/>
          <a:ext cx="5768340" cy="1311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920"/>
                <a:gridCol w="1113155"/>
                <a:gridCol w="4025265"/>
              </a:tblGrid>
              <a:tr h="457200"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编号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方法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作用</a:t>
                      </a:r>
                      <a:endParaRPr lang="zh-CN" altLang="en-US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1</a:t>
                      </a:r>
                      <a:endParaRPr lang="en-US" altLang="zh-CN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index()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查找某个数据，如果数据存在返回对应的下标，否则报错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274320">
                <a:tc>
                  <a:txBody>
                    <a:bodyPr/>
                    <a:lstStyle/>
                    <a:p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2</a:t>
                      </a:r>
                      <a:endParaRPr lang="en-US" altLang="zh-CN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count()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统计某个数据在当前元组出现的次数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  <a:tr h="3060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3</a:t>
                      </a:r>
                      <a:endParaRPr lang="en-US" altLang="zh-CN" sz="12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len(</a:t>
                      </a: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元组</a:t>
                      </a:r>
                      <a:r>
                        <a:rPr lang="en-US" altLang="zh-CN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2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统计元组内的元素个数</a:t>
                      </a:r>
                      <a:endParaRPr lang="zh-CN" altLang="en-US" sz="12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marL="90000" anchor="ctr" anchorCtr="1"/>
                </a:tc>
              </a:tr>
            </a:tbl>
          </a:graphicData>
        </a:graphic>
      </p:graphicFrame>
      <p:pic>
        <p:nvPicPr>
          <p:cNvPr id="2" name="图片 1" descr="01 (107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2815" y="5395595"/>
            <a:ext cx="1217930" cy="12179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57910" y="4130675"/>
            <a:ext cx="484886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AD2B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元组由于不可修改的特性，所以其操作方法非常少。</a:t>
            </a:r>
            <a:endParaRPr lang="zh-CN" altLang="en-US" sz="2000" dirty="0">
              <a:solidFill>
                <a:srgbClr val="AD2B26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93750" y="3714115"/>
            <a:ext cx="5319395" cy="958215"/>
          </a:xfrm>
          <a:prstGeom prst="rect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83576" y="3814909"/>
            <a:ext cx="1053296" cy="300942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注意事项</a:t>
            </a:r>
            <a:endParaRPr kumimoji="1" lang="zh-CN" altLang="en-US" sz="1400"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240" y="1457325"/>
            <a:ext cx="4191000" cy="40005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ldLvl="0" animBg="1"/>
      <p:bldP spid="3" grpId="0" bldLvl="0" animBg="1"/>
      <p:bldP spid="7" grpId="1"/>
      <p:bldP spid="8" grpId="1" animBg="1"/>
      <p:bldP spid="3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元组的相关操作</a:t>
            </a:r>
            <a:r>
              <a:rPr lang="en-US" altLang="zh-CN" dirty="0"/>
              <a:t> - </a:t>
            </a:r>
            <a:r>
              <a:rPr dirty="0"/>
              <a:t>注意事项</a:t>
            </a:r>
            <a:endParaRPr dirty="0"/>
          </a:p>
        </p:txBody>
      </p:sp>
      <p:sp>
        <p:nvSpPr>
          <p:cNvPr id="5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710881" y="1646133"/>
            <a:ext cx="10749598" cy="4967678"/>
          </a:xfrm>
        </p:spPr>
        <p:txBody>
          <a:bodyPr/>
          <a:lstStyle/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B60206"/>
              </a:solidFill>
            </a:endParaRPr>
          </a:p>
        </p:txBody>
      </p:sp>
      <p:pic>
        <p:nvPicPr>
          <p:cNvPr id="2" name="图片 1" descr="01 (107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92815" y="5395595"/>
            <a:ext cx="1217930" cy="1217930"/>
          </a:xfrm>
          <a:prstGeom prst="rect">
            <a:avLst/>
          </a:prstGeom>
        </p:spPr>
      </p:pic>
      <p:sp>
        <p:nvSpPr>
          <p:cNvPr id="6" name="文本占位符 1"/>
          <p:cNvSpPr>
            <a:spLocks noGrp="1"/>
          </p:cNvSpPr>
          <p:nvPr/>
        </p:nvSpPr>
        <p:spPr>
          <a:xfrm>
            <a:off x="837881" y="1773133"/>
            <a:ext cx="10749598" cy="4967678"/>
          </a:xfrm>
          <a:prstGeom prst="rect">
            <a:avLst/>
          </a:prstGeom>
        </p:spPr>
        <p:txBody>
          <a:bodyPr/>
          <a:lstStyle>
            <a:lvl1pPr marL="360045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en-US" altLang="zh-CN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lang="en-US" altLang="zh-CN" sz="1400" b="0" i="0" kern="1200" dirty="0">
                <a:solidFill>
                  <a:schemeClr val="tx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lang="zh-CN" altLang="en-US" sz="1400" b="0" i="0" kern="1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B60206"/>
                </a:solidFill>
              </a:rPr>
              <a:t>不可以修改元组的内容，否则会直接报错</a:t>
            </a:r>
            <a:endParaRPr lang="zh-CN" altLang="en-US" dirty="0">
              <a:solidFill>
                <a:srgbClr val="B60206"/>
              </a:solidFill>
            </a:endParaRPr>
          </a:p>
          <a:p>
            <a:endParaRPr lang="zh-CN" altLang="en-US" dirty="0">
              <a:solidFill>
                <a:srgbClr val="B60206"/>
              </a:solidFill>
            </a:endParaRPr>
          </a:p>
          <a:p>
            <a:endParaRPr lang="zh-CN" altLang="en-US" dirty="0">
              <a:solidFill>
                <a:srgbClr val="B60206"/>
              </a:solidFill>
            </a:endParaRPr>
          </a:p>
          <a:p>
            <a:endParaRPr lang="zh-CN" altLang="en-US" dirty="0">
              <a:solidFill>
                <a:srgbClr val="B60206"/>
              </a:solidFill>
            </a:endParaRPr>
          </a:p>
          <a:p>
            <a:r>
              <a:rPr lang="zh-CN" altLang="en-US" dirty="0">
                <a:solidFill>
                  <a:srgbClr val="B60206"/>
                </a:solidFill>
              </a:rPr>
              <a:t>可以修改元组内的</a:t>
            </a:r>
            <a:r>
              <a:rPr dirty="0">
                <a:solidFill>
                  <a:srgbClr val="B60206"/>
                </a:solidFill>
              </a:rPr>
              <a:t>list</a:t>
            </a:r>
            <a:r>
              <a:rPr lang="zh-CN" altLang="en-US" dirty="0">
                <a:solidFill>
                  <a:srgbClr val="B60206"/>
                </a:solidFill>
              </a:rPr>
              <a:t>的内容（修改元素、增加、删除、反转等）</a:t>
            </a:r>
            <a:endParaRPr lang="zh-CN" altLang="en-US" dirty="0">
              <a:solidFill>
                <a:srgbClr val="B60206"/>
              </a:solidFill>
            </a:endParaRPr>
          </a:p>
          <a:p>
            <a:endParaRPr lang="zh-CN" altLang="en-US" dirty="0">
              <a:solidFill>
                <a:srgbClr val="B60206"/>
              </a:solidFill>
            </a:endParaRPr>
          </a:p>
          <a:p>
            <a:endParaRPr lang="zh-CN" altLang="en-US" dirty="0">
              <a:solidFill>
                <a:srgbClr val="B60206"/>
              </a:solidFill>
            </a:endParaRPr>
          </a:p>
          <a:p>
            <a:endParaRPr lang="zh-CN" altLang="en-US" dirty="0">
              <a:solidFill>
                <a:srgbClr val="B60206"/>
              </a:solidFill>
            </a:endParaRPr>
          </a:p>
          <a:p>
            <a:r>
              <a:rPr lang="zh-CN" altLang="en-US" dirty="0">
                <a:solidFill>
                  <a:srgbClr val="B60206"/>
                </a:solidFill>
              </a:rPr>
              <a:t>不可以替换</a:t>
            </a:r>
            <a:r>
              <a:rPr dirty="0">
                <a:solidFill>
                  <a:srgbClr val="B60206"/>
                </a:solidFill>
              </a:rPr>
              <a:t>list</a:t>
            </a:r>
            <a:r>
              <a:rPr lang="zh-CN" altLang="en-US" dirty="0">
                <a:solidFill>
                  <a:srgbClr val="B60206"/>
                </a:solidFill>
              </a:rPr>
              <a:t>为其它</a:t>
            </a:r>
            <a:r>
              <a:rPr dirty="0">
                <a:solidFill>
                  <a:srgbClr val="B60206"/>
                </a:solidFill>
              </a:rPr>
              <a:t>list</a:t>
            </a:r>
            <a:r>
              <a:rPr lang="zh-CN" altLang="en-US" dirty="0">
                <a:solidFill>
                  <a:srgbClr val="B60206"/>
                </a:solidFill>
              </a:rPr>
              <a:t>或其它类型</a:t>
            </a:r>
            <a:endParaRPr lang="zh-CN" altLang="en-US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zh-CN" altLang="en-US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zh-CN" altLang="en-US" dirty="0">
              <a:solidFill>
                <a:srgbClr val="B60206"/>
              </a:solidFill>
            </a:endParaRPr>
          </a:p>
          <a:p>
            <a:pPr marL="0" indent="0">
              <a:buNone/>
            </a:pPr>
            <a:endParaRPr lang="zh-CN" altLang="en-US" dirty="0">
              <a:solidFill>
                <a:srgbClr val="B60206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640" y="2292985"/>
            <a:ext cx="5236845" cy="83947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905" y="5653405"/>
            <a:ext cx="5248910" cy="8445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130" y="2303145"/>
            <a:ext cx="1933575" cy="8191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右箭头 6"/>
          <p:cNvSpPr/>
          <p:nvPr/>
        </p:nvSpPr>
        <p:spPr>
          <a:xfrm>
            <a:off x="3717925" y="2531745"/>
            <a:ext cx="784860" cy="24574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130" y="3968115"/>
            <a:ext cx="4752975" cy="10382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4130" y="5565775"/>
            <a:ext cx="3676650" cy="10477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" name="右箭头 10"/>
          <p:cNvSpPr/>
          <p:nvPr/>
        </p:nvSpPr>
        <p:spPr>
          <a:xfrm>
            <a:off x="5014595" y="5966460"/>
            <a:ext cx="784860" cy="24574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bldLvl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元组的遍历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同列表一样，元组也可以被遍历。</a:t>
            </a:r>
            <a:endParaRPr lang="zh-CN" altLang="en-US"/>
          </a:p>
          <a:p>
            <a:r>
              <a:rPr lang="zh-CN" altLang="en-US"/>
              <a:t>可以使用</a:t>
            </a:r>
            <a:r>
              <a:rPr lang="en-US" altLang="zh-CN"/>
              <a:t>while</a:t>
            </a:r>
            <a:r>
              <a:rPr lang="zh-CN" altLang="en-US"/>
              <a:t>循环和</a:t>
            </a:r>
            <a:r>
              <a:rPr lang="en-US" altLang="zh-CN"/>
              <a:t>for</a:t>
            </a:r>
            <a:r>
              <a:rPr lang="zh-CN" altLang="en-US"/>
              <a:t>循环遍历它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b="59962"/>
          <a:stretch>
            <a:fillRect/>
          </a:stretch>
        </p:blipFill>
        <p:spPr>
          <a:xfrm>
            <a:off x="1964055" y="2802890"/>
            <a:ext cx="2896235" cy="132969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b="71577"/>
          <a:stretch>
            <a:fillRect/>
          </a:stretch>
        </p:blipFill>
        <p:spPr>
          <a:xfrm>
            <a:off x="7400290" y="3043555"/>
            <a:ext cx="2949575" cy="84899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文本框 5"/>
          <p:cNvSpPr txBox="1"/>
          <p:nvPr/>
        </p:nvSpPr>
        <p:spPr>
          <a:xfrm>
            <a:off x="2990215" y="4132580"/>
            <a:ext cx="843915" cy="30670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  <a:sym typeface="+mn-ea"/>
              </a:rPr>
              <a:t>while</a:t>
            </a:r>
            <a:r>
              <a:rPr lang="zh-CN" altLang="en-US" sz="14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  <a:sym typeface="+mn-ea"/>
              </a:rPr>
              <a:t>循环</a:t>
            </a:r>
            <a:endParaRPr lang="zh-CN" altLang="en-US" sz="1400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514715" y="3892550"/>
            <a:ext cx="721360" cy="30670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  <a:sym typeface="+mn-ea"/>
              </a:rPr>
              <a:t>for</a:t>
            </a:r>
            <a:r>
              <a:rPr lang="zh-CN" altLang="en-US" sz="14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  <a:sym typeface="+mn-ea"/>
              </a:rPr>
              <a:t>循环</a:t>
            </a:r>
            <a:endParaRPr lang="zh-CN" altLang="en-US" sz="1400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  <a:sym typeface="+mn-ea"/>
            </a:endParaRPr>
          </a:p>
        </p:txBody>
      </p:sp>
      <p:pic>
        <p:nvPicPr>
          <p:cNvPr id="8" name="图片 7" descr="01 (147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8005" y="5187315"/>
            <a:ext cx="1483995" cy="148399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t="51969"/>
          <a:stretch>
            <a:fillRect/>
          </a:stretch>
        </p:blipFill>
        <p:spPr>
          <a:xfrm>
            <a:off x="4648200" y="4698365"/>
            <a:ext cx="2896235" cy="15951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5606415" y="6293485"/>
            <a:ext cx="894080" cy="30670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  <a:sym typeface="+mn-ea"/>
              </a:rPr>
              <a:t>运行结果</a:t>
            </a:r>
            <a:endParaRPr lang="zh-CN" altLang="en-US" sz="1400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  <a:sym typeface="+mn-ea"/>
            </a:endParaRPr>
          </a:p>
        </p:txBody>
      </p:sp>
      <p:sp>
        <p:nvSpPr>
          <p:cNvPr id="13" name="右箭头 12"/>
          <p:cNvSpPr/>
          <p:nvPr/>
        </p:nvSpPr>
        <p:spPr>
          <a:xfrm rot="2340000">
            <a:off x="4429125" y="4310380"/>
            <a:ext cx="568960" cy="23558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右箭头 13"/>
          <p:cNvSpPr/>
          <p:nvPr/>
        </p:nvSpPr>
        <p:spPr>
          <a:xfrm rot="8340000">
            <a:off x="7107555" y="4286250"/>
            <a:ext cx="568960" cy="23558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  <p:bldP spid="7" grpId="1"/>
      <p:bldP spid="6" grpId="1"/>
      <p:bldP spid="10" grpId="0"/>
      <p:bldP spid="10" grpId="1"/>
      <p:bldP spid="13" grpId="0" animBg="1"/>
      <p:bldP spid="14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元组的特点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经过上述对元组的学习，可以总结出列表有如下特点：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可以容纳多个数据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可以容纳不同类型的数据（混装）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数据是有序存储的（下标索引）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允许重复数据存在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</a:rPr>
              <a:t>不可以修改</a:t>
            </a:r>
            <a:r>
              <a:rPr lang="zh-CN" altLang="en-US"/>
              <a:t>（增加或删除元素等）</a:t>
            </a:r>
            <a:endParaRPr lang="zh-CN" altLang="en-US"/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支持for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循环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多数特性和</a:t>
            </a:r>
            <a:r>
              <a:rPr lang="en-US" altLang="zh-CN"/>
              <a:t>list</a:t>
            </a:r>
            <a:r>
              <a:rPr lang="zh-CN" altLang="en-US"/>
              <a:t>一致，不同点在于不可修改的特性。</a:t>
            </a:r>
            <a:endParaRPr lang="zh-CN" altLang="en-US"/>
          </a:p>
        </p:txBody>
      </p:sp>
      <p:pic>
        <p:nvPicPr>
          <p:cNvPr id="4" name="图片 3" descr="01 (15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87380" y="5453380"/>
            <a:ext cx="1404620" cy="140462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元组的定义方式：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/>
              <a:t>(</a:t>
            </a:r>
            <a:r>
              <a:rPr lang="zh-CN" altLang="en-US" sz="1400"/>
              <a:t>元素</a:t>
            </a:r>
            <a:r>
              <a:rPr lang="en-US" altLang="zh-CN" sz="1400"/>
              <a:t>, </a:t>
            </a:r>
            <a:r>
              <a:rPr lang="zh-CN" altLang="en-US" sz="1400"/>
              <a:t>元素</a:t>
            </a:r>
            <a:r>
              <a:rPr lang="en-US" altLang="zh-CN" sz="1400"/>
              <a:t>, </a:t>
            </a:r>
            <a:r>
              <a:rPr lang="zh-CN" altLang="en-US" sz="1400"/>
              <a:t>元素</a:t>
            </a:r>
            <a:r>
              <a:rPr lang="en-US" altLang="zh-CN" sz="1400"/>
              <a:t>, ......)</a:t>
            </a:r>
            <a:endParaRPr lang="en-US" altLang="zh-CN" sz="140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/>
              <a:t>2. </a:t>
            </a:r>
            <a:r>
              <a:rPr lang="zh-CN" altLang="en-US"/>
              <a:t>元组的操作方法：</a:t>
            </a:r>
            <a:endParaRPr lang="zh-CN" altLang="en-US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/>
              <a:t>3. </a:t>
            </a:r>
            <a:r>
              <a:rPr lang="zh-CN" altLang="en-US"/>
              <a:t>元组的注意事项：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不可修改内容（可以修改</a:t>
            </a:r>
            <a:r>
              <a:rPr lang="zh-CN" altLang="en-US" sz="1400">
                <a:solidFill>
                  <a:srgbClr val="FF0000"/>
                </a:solidFill>
              </a:rPr>
              <a:t>内部</a:t>
            </a:r>
            <a:r>
              <a:rPr lang="en-US" altLang="zh-CN" sz="1400">
                <a:solidFill>
                  <a:srgbClr val="FF0000"/>
                </a:solidFill>
              </a:rPr>
              <a:t>list</a:t>
            </a:r>
            <a:r>
              <a:rPr lang="zh-CN" altLang="en-US" sz="1400">
                <a:solidFill>
                  <a:srgbClr val="FF0000"/>
                </a:solidFill>
              </a:rPr>
              <a:t>的内部元素</a:t>
            </a:r>
            <a:r>
              <a:rPr lang="zh-CN" altLang="en-US" sz="1400"/>
              <a:t>）</a:t>
            </a:r>
            <a:endParaRPr lang="zh-CN" alt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/>
              <a:t>4. </a:t>
            </a:r>
            <a:r>
              <a:rPr lang="zh-CN" altLang="en-US"/>
              <a:t>元组的特点：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和</a:t>
            </a:r>
            <a:r>
              <a:rPr lang="en-US" altLang="zh-CN" sz="1400"/>
              <a:t>list</a:t>
            </a:r>
            <a:r>
              <a:rPr lang="zh-CN" altLang="en-US" sz="1400"/>
              <a:t>基本相同（有序、任意数量元素、允许重复元素），唯一不同在于</a:t>
            </a:r>
            <a:r>
              <a:rPr lang="zh-CN" altLang="en-US" sz="1400">
                <a:solidFill>
                  <a:srgbClr val="FF0000"/>
                </a:solidFill>
              </a:rPr>
              <a:t>不可修改</a:t>
            </a:r>
            <a:r>
              <a:rPr lang="zh-CN" altLang="en-US" sz="1400"/>
              <a:t>。</a:t>
            </a:r>
            <a:endParaRPr lang="zh-CN" altLang="en-US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支持</a:t>
            </a:r>
            <a:r>
              <a:rPr lang="en-US" altLang="zh-CN" sz="1400"/>
              <a:t>for</a:t>
            </a:r>
            <a:r>
              <a:rPr lang="zh-CN" altLang="en-US" sz="1400"/>
              <a:t>循环</a:t>
            </a:r>
            <a:endParaRPr lang="zh-CN" altLang="en-US"/>
          </a:p>
          <a:p>
            <a:pPr marL="0" indent="0">
              <a:buFont typeface="Arial" panose="020B0604020202020204" pitchFamily="34" charset="0"/>
              <a:buNone/>
            </a:pP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57825" y="2412365"/>
            <a:ext cx="6316980" cy="7874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数据容器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中的数据容器：</a:t>
            </a:r>
            <a:endParaRPr lang="zh-CN" altLang="en-US"/>
          </a:p>
          <a:p>
            <a:r>
              <a:rPr lang="zh-CN" altLang="en-US"/>
              <a:t>一种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可以容纳多份数据</a:t>
            </a:r>
            <a:r>
              <a:rPr lang="zh-CN" altLang="en-US"/>
              <a:t>的数据类型，容纳的每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一份数据称之为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个元素</a:t>
            </a:r>
            <a:endParaRPr lang="zh-CN" altLang="en-US"/>
          </a:p>
          <a:p>
            <a:r>
              <a:rPr lang="zh-CN" altLang="en-US"/>
              <a:t>每一个元素，可以是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任意类型</a:t>
            </a:r>
            <a:r>
              <a:rPr lang="zh-CN" altLang="en-US"/>
              <a:t>的数据，如字符串、数字、布尔等。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数据容器根据特点的不同，如：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是否支持重复元素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是否可以修改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是否有序，等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分为</a:t>
            </a:r>
            <a:r>
              <a:rPr lang="en-US" altLang="zh-CN"/>
              <a:t>5</a:t>
            </a:r>
            <a:r>
              <a:rPr lang="zh-CN" altLang="en-US"/>
              <a:t>类，分别是：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列表（</a:t>
            </a:r>
            <a:r>
              <a:rPr lang="en-US" altLang="zh-CN"/>
              <a:t>list</a:t>
            </a:r>
            <a:r>
              <a:rPr lang="zh-CN" altLang="en-US"/>
              <a:t>）、元组（</a:t>
            </a:r>
            <a:r>
              <a:rPr lang="en-US" altLang="zh-CN"/>
              <a:t>tuple</a:t>
            </a:r>
            <a:r>
              <a:rPr lang="zh-CN" altLang="en-US"/>
              <a:t>）、字符串（</a:t>
            </a:r>
            <a:r>
              <a:rPr lang="en-US" altLang="zh-CN"/>
              <a:t>str</a:t>
            </a:r>
            <a:r>
              <a:rPr lang="zh-CN" altLang="en-US"/>
              <a:t>）、集合（</a:t>
            </a:r>
            <a:r>
              <a:rPr lang="en-US" altLang="zh-CN"/>
              <a:t>set</a:t>
            </a:r>
            <a:r>
              <a:rPr lang="zh-CN" altLang="en-US"/>
              <a:t>）、字典（</a:t>
            </a:r>
            <a:r>
              <a:rPr lang="en-US" altLang="zh-CN"/>
              <a:t>dict</a:t>
            </a:r>
            <a:r>
              <a:rPr lang="zh-CN" altLang="en-US"/>
              <a:t>）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我们将一一学习它们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24090" y="1946910"/>
            <a:ext cx="4467225" cy="3638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练习案例</a:t>
            </a:r>
            <a:r>
              <a:rPr lang="en-US" altLang="zh-CN"/>
              <a:t>:</a:t>
            </a:r>
            <a:r>
              <a:t>元组的基本操作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定义一个元组，内容是：（'周杰轮'</a:t>
            </a:r>
            <a:r>
              <a:rPr lang="en-US" altLang="zh-CN"/>
              <a:t>, 11, ['football', 'music']</a:t>
            </a:r>
            <a:r>
              <a:rPr lang="zh-CN" altLang="en-US"/>
              <a:t>），记录的是一个学生的信息（姓名、年龄、爱好）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请通过元组的功能（方法），对其进行</a:t>
            </a: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查询其年龄所在的下标位置</a:t>
            </a: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查询学生的姓名</a:t>
            </a: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删除学生爱好中的</a:t>
            </a:r>
            <a:r>
              <a:rPr lang="en-US" altLang="zh-CN"/>
              <a:t>football</a:t>
            </a:r>
            <a:endParaRPr lang="en-US" altLang="zh-CN"/>
          </a:p>
          <a:p>
            <a:pPr marL="342900" indent="-342900">
              <a:buAutoNum type="arabicPeriod"/>
            </a:pPr>
            <a:r>
              <a:rPr lang="zh-CN" altLang="en-US"/>
              <a:t>增加爱好：</a:t>
            </a:r>
            <a:r>
              <a:rPr lang="en-US" altLang="zh-CN"/>
              <a:t>coding</a:t>
            </a:r>
            <a:r>
              <a:rPr lang="zh-CN" altLang="en-US"/>
              <a:t>到爱好</a:t>
            </a:r>
            <a:r>
              <a:rPr lang="en-US" altLang="zh-CN"/>
              <a:t>list</a:t>
            </a:r>
            <a:r>
              <a:rPr lang="zh-CN" altLang="en-US"/>
              <a:t>内</a:t>
            </a:r>
            <a:endParaRPr lang="zh-CN" altLang="en-US"/>
          </a:p>
        </p:txBody>
      </p:sp>
      <p:pic>
        <p:nvPicPr>
          <p:cNvPr id="5" name="图片 4" descr="01 (14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40440" y="5649595"/>
            <a:ext cx="1051560" cy="105156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数据容器：str(字符串)</a:t>
            </a:r>
            <a:endParaRPr lang="zh-CN" altLang="en-US" dirty="0">
              <a:solidFill>
                <a:srgbClr val="C00000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set(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集合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dict(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字典、映射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2719070"/>
            <a:ext cx="410210" cy="41021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799581" y="423612"/>
            <a:ext cx="6654482" cy="4855845"/>
          </a:xfrm>
        </p:spPr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掌握字符串的常见操作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710565" y="3811905"/>
            <a:ext cx="8667115" cy="1295400"/>
            <a:chOff x="1119" y="6003"/>
            <a:chExt cx="12540" cy="204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119" y="6003"/>
              <a:ext cx="12540" cy="2040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11" y="6330"/>
              <a:ext cx="12192" cy="1041"/>
            </a:xfrm>
            <a:prstGeom prst="rect">
              <a:avLst/>
            </a:prstGeom>
          </p:spPr>
        </p:pic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再识字符串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尽管字符串看起来并不像：列表、元组那样，一看就是存放了许多数据的容器。</a:t>
            </a:r>
            <a:endParaRPr lang="zh-CN" altLang="en-US"/>
          </a:p>
          <a:p>
            <a:r>
              <a:rPr lang="zh-CN" altLang="en-US"/>
              <a:t>但不可否认的是，字符串同样也是数据容器的一员。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字符串是字符的容器，一个字符串可以存放任意数量的字符。</a:t>
            </a:r>
            <a:endParaRPr lang="zh-CN" altLang="en-US"/>
          </a:p>
          <a:p>
            <a:r>
              <a:rPr lang="zh-CN" altLang="en-US"/>
              <a:t>如，字符串：</a:t>
            </a:r>
            <a:r>
              <a:rPr lang="en-US" altLang="zh-CN"/>
              <a:t>"itheima"</a:t>
            </a:r>
            <a:endParaRPr lang="en-US" altLang="zh-CN"/>
          </a:p>
          <a:p>
            <a:endParaRPr lang="zh-CN" altLang="en-US"/>
          </a:p>
        </p:txBody>
      </p:sp>
      <p:pic>
        <p:nvPicPr>
          <p:cNvPr id="5" name="图片 4" descr="01 (113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2805" y="5453380"/>
            <a:ext cx="1179195" cy="11791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2217" t="15147" r="84123" b="33333"/>
          <a:stretch>
            <a:fillRect/>
          </a:stretch>
        </p:blipFill>
        <p:spPr>
          <a:xfrm>
            <a:off x="832485" y="4013200"/>
            <a:ext cx="1087755" cy="6673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15893" t="15931" r="70455" b="32549"/>
          <a:stretch>
            <a:fillRect/>
          </a:stretch>
        </p:blipFill>
        <p:spPr>
          <a:xfrm>
            <a:off x="2044065" y="4019550"/>
            <a:ext cx="1087120" cy="6673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rcRect l="29442" t="15147" r="56539" b="32598"/>
          <a:stretch>
            <a:fillRect/>
          </a:stretch>
        </p:blipFill>
        <p:spPr>
          <a:xfrm>
            <a:off x="3255010" y="4019550"/>
            <a:ext cx="1116330" cy="67691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l="43477" t="13627" r="42990" b="31814"/>
          <a:stretch>
            <a:fillRect/>
          </a:stretch>
        </p:blipFill>
        <p:spPr>
          <a:xfrm>
            <a:off x="4495165" y="4019550"/>
            <a:ext cx="1077595" cy="70675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57281" t="16618" r="28939" b="31814"/>
          <a:stretch>
            <a:fillRect/>
          </a:stretch>
        </p:blipFill>
        <p:spPr>
          <a:xfrm>
            <a:off x="5696585" y="4039235"/>
            <a:ext cx="1097280" cy="6680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rcRect l="71204" t="13627" r="14904" b="31814"/>
          <a:stretch>
            <a:fillRect/>
          </a:stretch>
        </p:blipFill>
        <p:spPr>
          <a:xfrm>
            <a:off x="6917690" y="4004310"/>
            <a:ext cx="1106170" cy="70675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rcRect l="85112" t="14363" r="1603" b="33333"/>
          <a:stretch>
            <a:fillRect/>
          </a:stretch>
        </p:blipFill>
        <p:spPr>
          <a:xfrm>
            <a:off x="8119110" y="4048760"/>
            <a:ext cx="1057910" cy="6775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字符串的下标（索引）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和其它容器如：列表、元组一样，字符串也可以通过下标进行访问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从前向后，下标从</a:t>
            </a:r>
            <a:r>
              <a:rPr lang="en-US" altLang="zh-CN"/>
              <a:t>0</a:t>
            </a:r>
            <a:r>
              <a:rPr lang="zh-CN" altLang="en-US"/>
              <a:t>开始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从后向前，下标从</a:t>
            </a:r>
            <a:r>
              <a:rPr lang="en-US" altLang="zh-CN"/>
              <a:t>-1</a:t>
            </a:r>
            <a:r>
              <a:rPr lang="zh-CN" altLang="en-US"/>
              <a:t>开始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同元组一样，字符串是一个：</a:t>
            </a:r>
            <a:r>
              <a:rPr lang="zh-CN" altLang="en-US">
                <a:solidFill>
                  <a:srgbClr val="FF0000"/>
                </a:solidFill>
              </a:rPr>
              <a:t>无法修改</a:t>
            </a:r>
            <a:r>
              <a:rPr lang="zh-CN" altLang="en-US"/>
              <a:t>的数据容器。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所以：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修改指定下标的字符</a:t>
            </a:r>
            <a:r>
              <a:rPr lang="en-US" altLang="zh-CN"/>
              <a:t>	</a:t>
            </a:r>
            <a:r>
              <a:rPr lang="zh-CN" altLang="en-US"/>
              <a:t>（如：字符串</a:t>
            </a:r>
            <a:r>
              <a:rPr lang="en-US" altLang="zh-CN"/>
              <a:t>[0] = “a”</a:t>
            </a:r>
            <a:r>
              <a:rPr lang="zh-CN" altLang="en-US"/>
              <a:t>）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移除特定下标的字符</a:t>
            </a:r>
            <a:r>
              <a:rPr lang="en-US" altLang="zh-CN"/>
              <a:t>	</a:t>
            </a:r>
            <a:r>
              <a:rPr lang="zh-CN" altLang="en-US"/>
              <a:t>（如：del 字符串[0]、字符串</a:t>
            </a:r>
            <a:r>
              <a:rPr lang="en-US" altLang="zh-CN"/>
              <a:t>.remove()</a:t>
            </a:r>
            <a:r>
              <a:rPr lang="zh-CN" altLang="en-US"/>
              <a:t>、字符串</a:t>
            </a:r>
            <a:r>
              <a:rPr lang="en-US" altLang="zh-CN"/>
              <a:t>.pop()</a:t>
            </a:r>
            <a:r>
              <a:rPr lang="zh-CN" altLang="en-US"/>
              <a:t>等）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追加字符等</a:t>
            </a:r>
            <a:r>
              <a:rPr lang="en-US" altLang="zh-CN"/>
              <a:t>		</a:t>
            </a:r>
            <a:r>
              <a:rPr lang="zh-CN" altLang="en-US"/>
              <a:t>（如：字符串</a:t>
            </a:r>
            <a:r>
              <a:rPr lang="en-US" altLang="zh-CN"/>
              <a:t>.append()</a:t>
            </a:r>
            <a:r>
              <a:rPr lang="zh-CN" altLang="en-US"/>
              <a:t>）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>
                <a:solidFill>
                  <a:srgbClr val="FF0000"/>
                </a:solidFill>
              </a:rPr>
              <a:t>均无法完成。如果必须要做，只能得到一个新的字符串，旧的字符串是无法修改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 descr="01 (109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56595" y="5109210"/>
            <a:ext cx="1552575" cy="1552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5" y="2959100"/>
            <a:ext cx="2705100" cy="105727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查找特定字符串的下标索引值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语法：字符串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.index(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</p:txBody>
      </p:sp>
      <p:pic>
        <p:nvPicPr>
          <p:cNvPr id="5" name="图片 4" descr="01 (12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91520" y="5253990"/>
            <a:ext cx="1458595" cy="14585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675" y="2620010"/>
            <a:ext cx="4861560" cy="77343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字符串的替换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语法：字符串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.replace(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，字符串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）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功能：将字符串内的全部：字符串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，替换为字符串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endParaRPr lang="en-US" altLang="zh-CN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注意：不是修改字符串本身，而是得到了一个新字符串哦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rgbClr val="FF0000"/>
                </a:solidFill>
              </a:rPr>
              <a:t>可以看到，字符串</a:t>
            </a:r>
            <a:r>
              <a:rPr lang="en-US" altLang="zh-CN">
                <a:solidFill>
                  <a:srgbClr val="FF0000"/>
                </a:solidFill>
              </a:rPr>
              <a:t>name</a:t>
            </a:r>
            <a:r>
              <a:rPr lang="zh-CN" altLang="en-US">
                <a:solidFill>
                  <a:srgbClr val="FF0000"/>
                </a:solidFill>
              </a:rPr>
              <a:t>本身并没有发生变化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rgbClr val="FF0000"/>
                </a:solidFill>
              </a:rPr>
              <a:t>而是得到了一个新字符串对象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5" name="图片 4" descr="01 (12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12805" y="5304790"/>
            <a:ext cx="1317625" cy="13176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435" y="3375660"/>
            <a:ext cx="4667250" cy="128587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字符串的分割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语法：字符串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.split(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分隔符字符串）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功能：</a:t>
            </a:r>
            <a:r>
              <a:rPr 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按照指定的分隔符字符串，将字符串划分为多个字符串，并存入列表对象中</a:t>
            </a:r>
            <a:endParaRPr lang="en-US" altLang="zh-CN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注意：</a:t>
            </a:r>
            <a:r>
              <a:rPr lang="zh-CN" altLang="en-US">
                <a:solidFill>
                  <a:srgbClr val="FF0000"/>
                </a:solidFill>
              </a:rPr>
              <a:t>字符串本身不变，而是得到了一个列表对象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rgbClr val="FF0000"/>
                </a:solidFill>
              </a:rPr>
              <a:t>可以看到，字符串按照给定的</a:t>
            </a:r>
            <a:r>
              <a:rPr lang="en-US" altLang="zh-CN">
                <a:solidFill>
                  <a:srgbClr val="FF0000"/>
                </a:solidFill>
              </a:rPr>
              <a:t> &lt;</a:t>
            </a:r>
            <a:r>
              <a:rPr lang="zh-CN" altLang="en-US">
                <a:solidFill>
                  <a:srgbClr val="FF0000"/>
                </a:solidFill>
              </a:rPr>
              <a:t>空格</a:t>
            </a:r>
            <a:r>
              <a:rPr lang="en-US" altLang="zh-CN">
                <a:solidFill>
                  <a:srgbClr val="FF0000"/>
                </a:solidFill>
              </a:rPr>
              <a:t>&gt;</a:t>
            </a:r>
            <a:r>
              <a:rPr lang="zh-CN" altLang="en-US">
                <a:solidFill>
                  <a:srgbClr val="FF0000"/>
                </a:solidFill>
              </a:rPr>
              <a:t>进行了分割，变成多个子字符串，并存入一个列表对象中。</a:t>
            </a:r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4" name="图片 3" descr="01 (10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21390" y="5452745"/>
            <a:ext cx="1169670" cy="11696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310" y="3432810"/>
            <a:ext cx="7658100" cy="128587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字符串的规整操作（去前后空格）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语法：</a:t>
            </a:r>
            <a:r>
              <a:rPr 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strip()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字符串的规整操作（去前后指定字符串）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语法：</a:t>
            </a:r>
            <a:r>
              <a:rPr lang="zh-CN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.</a:t>
            </a: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strip(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字符串</a:t>
            </a: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)</a:t>
            </a:r>
            <a:endParaRPr lang="en-US">
              <a:solidFill>
                <a:schemeClr val="tx2">
                  <a:lumMod val="60000"/>
                  <a:lumOff val="40000"/>
                </a:schemeClr>
              </a:solidFill>
              <a:sym typeface="+mn-ea"/>
            </a:endParaRPr>
          </a:p>
          <a:p>
            <a:pPr>
              <a:buFont typeface="Arial" panose="020B0604020202020204" pitchFamily="34" charset="0"/>
            </a:pPr>
            <a:endParaRPr lang="en-US" altLang="en-US">
              <a:solidFill>
                <a:schemeClr val="tx2">
                  <a:lumMod val="60000"/>
                  <a:lumOff val="40000"/>
                </a:schemeClr>
              </a:solidFill>
              <a:sym typeface="+mn-ea"/>
            </a:endParaRPr>
          </a:p>
          <a:p>
            <a:pPr>
              <a:buFont typeface="Arial" panose="020B0604020202020204" pitchFamily="34" charset="0"/>
            </a:pPr>
            <a:endParaRPr lang="en-US" altLang="en-US">
              <a:solidFill>
                <a:schemeClr val="tx2">
                  <a:lumMod val="60000"/>
                  <a:lumOff val="40000"/>
                </a:schemeClr>
              </a:solidFill>
              <a:sym typeface="+mn-ea"/>
            </a:endParaRPr>
          </a:p>
          <a:p>
            <a:pPr>
              <a:buFont typeface="Arial" panose="020B0604020202020204" pitchFamily="34" charset="0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注意，传入的是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“12”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其实就是：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”1”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和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”2”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都会移除，是按照单个字符。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en-US" altLang="zh-CN">
              <a:solidFill>
                <a:srgbClr val="FF0000"/>
              </a:solidFill>
            </a:endParaRPr>
          </a:p>
        </p:txBody>
      </p:sp>
      <p:pic>
        <p:nvPicPr>
          <p:cNvPr id="4" name="图片 3" descr="01 (10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21390" y="5452745"/>
            <a:ext cx="1169670" cy="11696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310" y="2567940"/>
            <a:ext cx="6534150" cy="6197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310" y="4298315"/>
            <a:ext cx="6573520" cy="53403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统计字符串中某字符串的出现次数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语法：</a:t>
            </a:r>
            <a:r>
              <a:rPr 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.count(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endParaRPr lang="en-US" altLang="zh-CN">
              <a:solidFill>
                <a:srgbClr val="FF0000"/>
              </a:solidFill>
            </a:endParaRPr>
          </a:p>
        </p:txBody>
      </p:sp>
      <p:pic>
        <p:nvPicPr>
          <p:cNvPr id="4" name="图片 3" descr="01 (10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21390" y="5452745"/>
            <a:ext cx="1169670" cy="11696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915" y="2567940"/>
            <a:ext cx="5307330" cy="65786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126584" y="874395"/>
            <a:ext cx="5760538" cy="4511040"/>
          </a:xfrm>
        </p:spPr>
        <p:txBody>
          <a:bodyPr/>
          <a:p>
            <a:r>
              <a:rPr lang="zh-CN" altLang="en-US"/>
              <a:t>什么是数据容器？</a:t>
            </a:r>
            <a:endParaRPr lang="zh-CN" altLang="en-US"/>
          </a:p>
          <a:p>
            <a:pPr marL="0" indent="0">
              <a:buNone/>
            </a:pPr>
            <a:r>
              <a:rPr lang="zh-CN" altLang="en-US" sz="1600"/>
              <a:t>一种可以存储多个元素的</a:t>
            </a:r>
            <a:r>
              <a:rPr lang="en-US" altLang="zh-CN" sz="1600"/>
              <a:t>Python</a:t>
            </a:r>
            <a:r>
              <a:rPr lang="zh-CN" altLang="en-US" sz="1600"/>
              <a:t>数据类型</a:t>
            </a:r>
            <a:endParaRPr lang="zh-CN" altLang="en-US" sz="1600"/>
          </a:p>
          <a:p>
            <a:pPr marL="0" indent="0">
              <a:buNone/>
            </a:pPr>
            <a:r>
              <a:rPr lang="en-US" altLang="zh-CN"/>
              <a:t>2. Python</a:t>
            </a:r>
            <a:r>
              <a:rPr lang="zh-CN" altLang="en-US"/>
              <a:t>有哪些数据容器？</a:t>
            </a:r>
            <a:endParaRPr lang="zh-CN" altLang="en-US"/>
          </a:p>
          <a:p>
            <a:pPr marL="0" indent="0">
              <a:buNone/>
            </a:pPr>
            <a:r>
              <a:rPr lang="en-US" altLang="zh-CN" sz="1600"/>
              <a:t>list(</a:t>
            </a:r>
            <a:r>
              <a:rPr lang="zh-CN" altLang="en-US" sz="1600"/>
              <a:t>列表</a:t>
            </a:r>
            <a:r>
              <a:rPr lang="en-US" altLang="zh-CN" sz="1600"/>
              <a:t>)</a:t>
            </a:r>
            <a:r>
              <a:rPr lang="zh-CN" altLang="en-US" sz="1600"/>
              <a:t>、</a:t>
            </a:r>
            <a:r>
              <a:rPr lang="en-US" altLang="zh-CN" sz="1600"/>
              <a:t>tuple(</a:t>
            </a:r>
            <a:r>
              <a:rPr lang="zh-CN" altLang="en-US" sz="1600"/>
              <a:t>元组</a:t>
            </a:r>
            <a:r>
              <a:rPr lang="en-US" altLang="zh-CN" sz="1600"/>
              <a:t>)</a:t>
            </a:r>
            <a:r>
              <a:rPr lang="zh-CN" altLang="en-US" sz="1600"/>
              <a:t>、</a:t>
            </a:r>
            <a:r>
              <a:rPr lang="en-US" altLang="zh-CN" sz="1600"/>
              <a:t>str(</a:t>
            </a:r>
            <a:r>
              <a:rPr lang="zh-CN" altLang="en-US" sz="1600"/>
              <a:t>字符串</a:t>
            </a:r>
            <a:r>
              <a:rPr lang="en-US" altLang="zh-CN" sz="1600"/>
              <a:t>)</a:t>
            </a:r>
            <a:r>
              <a:rPr lang="zh-CN" altLang="en-US" sz="1600"/>
              <a:t>、</a:t>
            </a:r>
            <a:r>
              <a:rPr lang="en-US" altLang="zh-CN" sz="1600"/>
              <a:t>set(</a:t>
            </a:r>
            <a:r>
              <a:rPr lang="zh-CN" altLang="en-US" sz="1600"/>
              <a:t>集合</a:t>
            </a:r>
            <a:r>
              <a:rPr lang="en-US" altLang="zh-CN" sz="1600"/>
              <a:t>)</a:t>
            </a:r>
            <a:r>
              <a:rPr lang="zh-CN" altLang="en-US" sz="1600"/>
              <a:t>、</a:t>
            </a:r>
            <a:r>
              <a:rPr lang="en-US" altLang="zh-CN" sz="1600"/>
              <a:t>dict(</a:t>
            </a:r>
            <a:r>
              <a:rPr lang="zh-CN" altLang="en-US" sz="1600"/>
              <a:t>字典</a:t>
            </a:r>
            <a:r>
              <a:rPr lang="en-US" altLang="zh-CN" sz="1600"/>
              <a:t>)</a:t>
            </a:r>
            <a:endParaRPr lang="en-US" altLang="zh-CN" sz="1600"/>
          </a:p>
          <a:p>
            <a:pPr marL="0" indent="0">
              <a:buNone/>
            </a:pPr>
            <a:r>
              <a:rPr lang="zh-CN" altLang="en-US" sz="1600"/>
              <a:t>它们各有特点，但都满足可容纳多个元素的特性。</a:t>
            </a:r>
            <a:endParaRPr lang="zh-CN" altLang="en-US"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字符串的常用操作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统计字符串的长度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语法：</a:t>
            </a: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len(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字符串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zh-CN" altLang="en-US">
                <a:solidFill>
                  <a:srgbClr val="FF0000"/>
                </a:solidFill>
              </a:rPr>
              <a:t>可以看出：</a:t>
            </a:r>
            <a:endParaRPr lang="zh-CN" altLang="en-US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</a:rPr>
              <a:t>数字（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、</a:t>
            </a:r>
            <a:r>
              <a:rPr lang="en-US" altLang="zh-CN">
                <a:solidFill>
                  <a:srgbClr val="FF0000"/>
                </a:solidFill>
              </a:rPr>
              <a:t>2</a:t>
            </a:r>
            <a:r>
              <a:rPr lang="zh-CN" altLang="en-US">
                <a:solidFill>
                  <a:srgbClr val="FF0000"/>
                </a:solidFill>
              </a:rPr>
              <a:t>、</a:t>
            </a:r>
            <a:r>
              <a:rPr lang="en-US" altLang="zh-CN">
                <a:solidFill>
                  <a:srgbClr val="FF0000"/>
                </a:solidFill>
              </a:rPr>
              <a:t>3...</a:t>
            </a:r>
            <a:r>
              <a:rPr lang="zh-CN" altLang="en-US">
                <a:solidFill>
                  <a:srgbClr val="FF0000"/>
                </a:solidFill>
              </a:rPr>
              <a:t>）</a:t>
            </a:r>
            <a:endParaRPr lang="zh-CN" altLang="en-US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</a:rPr>
              <a:t>字母（</a:t>
            </a:r>
            <a:r>
              <a:rPr lang="en-US" altLang="zh-CN">
                <a:solidFill>
                  <a:srgbClr val="FF0000"/>
                </a:solidFill>
              </a:rPr>
              <a:t>abcd</a:t>
            </a:r>
            <a:r>
              <a:rPr lang="zh-CN" altLang="en-US">
                <a:solidFill>
                  <a:srgbClr val="FF0000"/>
                </a:solidFill>
              </a:rPr>
              <a:t>、</a:t>
            </a:r>
            <a:r>
              <a:rPr lang="en-US" altLang="zh-CN">
                <a:solidFill>
                  <a:srgbClr val="FF0000"/>
                </a:solidFill>
              </a:rPr>
              <a:t>ABCD</a:t>
            </a:r>
            <a:r>
              <a:rPr lang="zh-CN" altLang="en-US">
                <a:solidFill>
                  <a:srgbClr val="FF0000"/>
                </a:solidFill>
              </a:rPr>
              <a:t>等）</a:t>
            </a:r>
            <a:endParaRPr lang="zh-CN" altLang="en-US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</a:rPr>
              <a:t>符号（空格、</a:t>
            </a:r>
            <a:r>
              <a:rPr lang="en-US" altLang="zh-CN">
                <a:solidFill>
                  <a:srgbClr val="FF0000"/>
                </a:solidFill>
              </a:rPr>
              <a:t>!</a:t>
            </a:r>
            <a:r>
              <a:rPr lang="zh-CN" altLang="en-US">
                <a:solidFill>
                  <a:srgbClr val="FF0000"/>
                </a:solidFill>
              </a:rPr>
              <a:t>、</a:t>
            </a:r>
            <a:r>
              <a:rPr lang="en-US" altLang="zh-CN">
                <a:solidFill>
                  <a:srgbClr val="FF0000"/>
                </a:solidFill>
              </a:rPr>
              <a:t>@</a:t>
            </a:r>
            <a:r>
              <a:rPr lang="zh-CN" altLang="en-US">
                <a:solidFill>
                  <a:srgbClr val="FF0000"/>
                </a:solidFill>
              </a:rPr>
              <a:t>、</a:t>
            </a:r>
            <a:r>
              <a:rPr lang="en-US" altLang="zh-CN">
                <a:solidFill>
                  <a:srgbClr val="FF0000"/>
                </a:solidFill>
              </a:rPr>
              <a:t>#</a:t>
            </a:r>
            <a:r>
              <a:rPr lang="zh-CN" altLang="en-US">
                <a:solidFill>
                  <a:srgbClr val="FF0000"/>
                </a:solidFill>
              </a:rPr>
              <a:t>、</a:t>
            </a:r>
            <a:r>
              <a:rPr lang="en-US" altLang="zh-CN">
                <a:solidFill>
                  <a:srgbClr val="FF0000"/>
                </a:solidFill>
              </a:rPr>
              <a:t>$</a:t>
            </a:r>
            <a:r>
              <a:rPr lang="zh-CN" altLang="en-US">
                <a:solidFill>
                  <a:srgbClr val="FF0000"/>
                </a:solidFill>
              </a:rPr>
              <a:t>等）</a:t>
            </a:r>
            <a:endParaRPr lang="zh-CN" altLang="en-US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</a:rPr>
              <a:t>中文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zh-CN" altLang="en-US">
                <a:solidFill>
                  <a:srgbClr val="FF0000"/>
                </a:solidFill>
              </a:rPr>
              <a:t>均算作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个字符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zh-CN" altLang="en-US">
                <a:solidFill>
                  <a:srgbClr val="FF0000"/>
                </a:solidFill>
              </a:rPr>
              <a:t>所以上述代码，结果</a:t>
            </a:r>
            <a:r>
              <a:rPr lang="en-US" altLang="zh-CN">
                <a:solidFill>
                  <a:srgbClr val="FF0000"/>
                </a:solidFill>
              </a:rPr>
              <a:t>20</a:t>
            </a:r>
            <a:endParaRPr lang="en-US" altLang="zh-CN">
              <a:solidFill>
                <a:srgbClr val="FF0000"/>
              </a:solidFill>
            </a:endParaRPr>
          </a:p>
        </p:txBody>
      </p:sp>
      <p:pic>
        <p:nvPicPr>
          <p:cNvPr id="4" name="图片 3" descr="01 (10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21390" y="5452745"/>
            <a:ext cx="1169670" cy="11696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" y="2622550"/>
            <a:ext cx="3752850" cy="5143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字符串常用操作汇总</a:t>
            </a:r>
            <a:endParaRPr lang="zh-CN" altLang="en-US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807085" y="1683385"/>
          <a:ext cx="10603230" cy="4491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7580"/>
                <a:gridCol w="4686300"/>
                <a:gridCol w="3689350"/>
              </a:tblGrid>
              <a:tr h="39370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编号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pPr algn="l"/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操作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pPr algn="l"/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说明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</a:tr>
              <a:tr h="40703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1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[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下标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]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根据下标索引取出特定位置字符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64008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2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.index(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字符串）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查找给定字符的第一个匹配项的下标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1338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3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.replace(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1, 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2)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将字符串内的全部字符串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1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，替换为字符串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2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  <a:p>
                      <a:pPr algn="l"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不会修改原字符串，而是得到一个新的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1275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4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.split(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按照给定字符串，对字符串进行分隔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不会修改原字符串，而是得到一个新的列表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1275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5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.strip()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  <a:p>
                      <a:pPr algn="l">
                        <a:buNone/>
                      </a:pP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.strip(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移除首尾的空格和换行符或指定字符串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1275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6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.count(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统计字符串内某字符串的出现次数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1275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7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len(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字符串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统计字符串的字符个数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</a:tbl>
          </a:graphicData>
        </a:graphic>
      </p:graphicFrame>
      <p:pic>
        <p:nvPicPr>
          <p:cNvPr id="4" name="图片 3" descr="01 (79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0915" y="5496560"/>
            <a:ext cx="1159510" cy="115951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字符串的遍历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同列表、元组一样，字符串也支持</a:t>
            </a:r>
            <a:r>
              <a:rPr lang="en-US" altLang="zh-CN"/>
              <a:t>while</a:t>
            </a:r>
            <a:r>
              <a:rPr lang="zh-CN" altLang="en-US"/>
              <a:t>循环和</a:t>
            </a:r>
            <a:r>
              <a:rPr lang="en-US" altLang="zh-CN"/>
              <a:t>for</a:t>
            </a:r>
            <a:r>
              <a:rPr lang="zh-CN" altLang="en-US"/>
              <a:t>循环进行遍历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93545" y="2503170"/>
            <a:ext cx="2910840" cy="1685290"/>
            <a:chOff x="2808" y="3950"/>
            <a:chExt cx="4584" cy="265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/>
            <a:srcRect b="62061"/>
            <a:stretch>
              <a:fillRect/>
            </a:stretch>
          </p:blipFill>
          <p:spPr>
            <a:xfrm>
              <a:off x="2808" y="3950"/>
              <a:ext cx="4584" cy="217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6" name="文本框 5"/>
            <p:cNvSpPr txBox="1"/>
            <p:nvPr/>
          </p:nvSpPr>
          <p:spPr>
            <a:xfrm>
              <a:off x="4435" y="6122"/>
              <a:ext cx="1329" cy="483"/>
            </a:xfrm>
            <a:prstGeom prst="rect">
              <a:avLst/>
            </a:prstGeom>
            <a:noFill/>
          </p:spPr>
          <p:txBody>
            <a:bodyPr wrap="none" anchor="t">
              <a:spAutoFit/>
            </a:bodyPr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400">
                  <a:solidFill>
                    <a:srgbClr val="FF0000"/>
                  </a:solidFill>
                  <a:latin typeface="纤黑体" panose="02000000000000000000" charset="-122"/>
                  <a:ea typeface="纤黑体" panose="02000000000000000000" charset="-122"/>
                  <a:cs typeface="纤黑体" panose="02000000000000000000" charset="-122"/>
                  <a:sym typeface="+mn-ea"/>
                </a:rPr>
                <a:t>while</a:t>
              </a:r>
              <a:r>
                <a:rPr lang="zh-CN" altLang="en-US" sz="1400">
                  <a:solidFill>
                    <a:srgbClr val="FF0000"/>
                  </a:solidFill>
                  <a:latin typeface="纤黑体" panose="02000000000000000000" charset="-122"/>
                  <a:ea typeface="纤黑体" panose="02000000000000000000" charset="-122"/>
                  <a:cs typeface="纤黑体" panose="02000000000000000000" charset="-122"/>
                  <a:sym typeface="+mn-ea"/>
                </a:rPr>
                <a:t>循环</a:t>
              </a:r>
              <a:endParaRPr lang="zh-CN" altLang="en-US" sz="1400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  <a:sym typeface="+mn-ea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5637530" y="6243320"/>
            <a:ext cx="894080" cy="30670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  <a:sym typeface="+mn-ea"/>
              </a:rPr>
              <a:t>运行结果</a:t>
            </a:r>
            <a:endParaRPr lang="zh-CN" altLang="en-US" sz="1400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515225" y="2995295"/>
            <a:ext cx="2461260" cy="1203325"/>
            <a:chOff x="11284" y="4226"/>
            <a:chExt cx="3876" cy="1895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/>
            <a:srcRect b="72845"/>
            <a:stretch>
              <a:fillRect/>
            </a:stretch>
          </p:blipFill>
          <p:spPr>
            <a:xfrm>
              <a:off x="11284" y="4226"/>
              <a:ext cx="3877" cy="140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7" name="文本框 6"/>
            <p:cNvSpPr txBox="1"/>
            <p:nvPr/>
          </p:nvSpPr>
          <p:spPr>
            <a:xfrm>
              <a:off x="12654" y="5639"/>
              <a:ext cx="1136" cy="483"/>
            </a:xfrm>
            <a:prstGeom prst="rect">
              <a:avLst/>
            </a:prstGeom>
            <a:noFill/>
          </p:spPr>
          <p:txBody>
            <a:bodyPr wrap="none" anchor="t">
              <a:spAutoFit/>
            </a:bodyPr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400">
                  <a:solidFill>
                    <a:srgbClr val="FF0000"/>
                  </a:solidFill>
                  <a:latin typeface="纤黑体" panose="02000000000000000000" charset="-122"/>
                  <a:ea typeface="纤黑体" panose="02000000000000000000" charset="-122"/>
                  <a:cs typeface="纤黑体" panose="02000000000000000000" charset="-122"/>
                  <a:sym typeface="+mn-ea"/>
                </a:rPr>
                <a:t>for</a:t>
              </a:r>
              <a:r>
                <a:rPr lang="zh-CN" altLang="en-US" sz="1400">
                  <a:solidFill>
                    <a:srgbClr val="FF0000"/>
                  </a:solidFill>
                  <a:latin typeface="纤黑体" panose="02000000000000000000" charset="-122"/>
                  <a:ea typeface="纤黑体" panose="02000000000000000000" charset="-122"/>
                  <a:cs typeface="纤黑体" panose="02000000000000000000" charset="-122"/>
                  <a:sym typeface="+mn-ea"/>
                </a:rPr>
                <a:t>循环</a:t>
              </a:r>
              <a:endParaRPr lang="zh-CN" altLang="en-US" sz="1400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  <a:sym typeface="+mn-ea"/>
              </a:endParaRPr>
            </a:p>
          </p:txBody>
        </p:sp>
      </p:grpSp>
      <p:pic>
        <p:nvPicPr>
          <p:cNvPr id="8" name="图片 7" descr="01 (145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6425" y="5160010"/>
            <a:ext cx="1492250" cy="14922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t="50725"/>
          <a:stretch>
            <a:fillRect/>
          </a:stretch>
        </p:blipFill>
        <p:spPr>
          <a:xfrm>
            <a:off x="4604385" y="4451985"/>
            <a:ext cx="2910840" cy="179133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7" name="右箭头 16"/>
          <p:cNvSpPr/>
          <p:nvPr/>
        </p:nvSpPr>
        <p:spPr>
          <a:xfrm rot="2340000">
            <a:off x="4468495" y="4064000"/>
            <a:ext cx="568960" cy="23558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右箭头 17"/>
          <p:cNvSpPr/>
          <p:nvPr/>
        </p:nvSpPr>
        <p:spPr>
          <a:xfrm rot="8340000">
            <a:off x="7146925" y="4039870"/>
            <a:ext cx="568960" cy="23558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7" grpId="0" animBg="1"/>
      <p:bldP spid="15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字符串的特点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作为数据容器，字符串有如下特点：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sym typeface="+mn-ea"/>
              </a:rPr>
              <a:t>只可以存储字符串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长度任意（取决于内存大小）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支持下标索引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允许重复字符串存在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sym typeface="+mn-ea"/>
              </a:rPr>
              <a:t>不可以修改</a:t>
            </a:r>
            <a:r>
              <a:rPr lang="zh-CN" altLang="en-US">
                <a:sym typeface="+mn-ea"/>
              </a:rPr>
              <a:t>（增加或删除元素等）</a:t>
            </a:r>
            <a:endParaRPr lang="zh-CN" altLang="en-US">
              <a:sym typeface="+mn-ea"/>
            </a:endParaRP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支持for循环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zh-CN" altLang="en-US"/>
          </a:p>
          <a:p>
            <a:r>
              <a:rPr lang="zh-CN" altLang="en-US"/>
              <a:t>基本和列表、元组相同</a:t>
            </a:r>
            <a:endParaRPr lang="zh-CN" altLang="en-US"/>
          </a:p>
          <a:p>
            <a:r>
              <a:rPr lang="zh-CN" altLang="en-US"/>
              <a:t>不同与列表和元组的在于：字符串容器可以容纳的类型是单一的，只能是字符串类型。</a:t>
            </a:r>
            <a:endParaRPr lang="zh-CN" altLang="en-US"/>
          </a:p>
          <a:p>
            <a:r>
              <a:rPr lang="zh-CN" altLang="en-US"/>
              <a:t>不同于列表，相同于元组的在于：字符串不可修改</a:t>
            </a:r>
            <a:endParaRPr lang="zh-CN" altLang="en-US"/>
          </a:p>
        </p:txBody>
      </p:sp>
      <p:pic>
        <p:nvPicPr>
          <p:cNvPr id="4" name="图片 3" descr="01 (13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88650" y="5139690"/>
            <a:ext cx="1512570" cy="15125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 </a:t>
            </a:r>
            <a:r>
              <a:rPr lang="zh-CN"/>
              <a:t>字符串为什么被称之为数据容器呢？</a:t>
            </a:r>
            <a:endParaRPr lang="zh-CN"/>
          </a:p>
          <a:p>
            <a:pPr marL="0" indent="0">
              <a:buNone/>
            </a:pPr>
            <a:r>
              <a:rPr lang="zh-CN" sz="1400"/>
              <a:t>字符串可以看做是字符的容器，支持下标索引等特性</a:t>
            </a:r>
            <a:r>
              <a:rPr lang="en-US" altLang="zh-CN" sz="1400"/>
              <a:t>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字符串有哪些常用操作方法？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en-US">
              <a:sym typeface="+mn-ea"/>
            </a:endParaRPr>
          </a:p>
          <a:p>
            <a:pPr marL="0" indent="0">
              <a:buNone/>
            </a:pPr>
            <a:r>
              <a:rPr lang="en-US">
                <a:sym typeface="+mn-ea"/>
              </a:rPr>
              <a:t>3. </a:t>
            </a:r>
            <a:r>
              <a:rPr lang="zh-CN" altLang="en-US">
                <a:sym typeface="+mn-ea"/>
              </a:rPr>
              <a:t>字符串有哪些特点：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516245" y="4826000"/>
            <a:ext cx="2522220" cy="17329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245" y="3016250"/>
            <a:ext cx="3009900" cy="1481455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练习案例：分割字符串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buFont typeface="Arial" panose="020B0604020202020204" pitchFamily="34" charset="0"/>
            </a:pPr>
            <a:r>
              <a:rPr lang="zh-CN" altLang="en-US" dirty="0">
                <a:ea typeface="Alibaba PuHuiTi R" pitchFamily="18" charset="-122"/>
              </a:rPr>
              <a:t>给定一个字符串："</a:t>
            </a:r>
            <a:r>
              <a:rPr lang="en-US" altLang="zh-CN" dirty="0">
                <a:ea typeface="Alibaba PuHuiTi R" pitchFamily="18" charset="-122"/>
              </a:rPr>
              <a:t>itheima itcast boxuegu</a:t>
            </a:r>
            <a:r>
              <a:rPr lang="zh-CN" altLang="en-US" dirty="0">
                <a:ea typeface="Alibaba PuHuiTi R" pitchFamily="18" charset="-122"/>
              </a:rPr>
              <a:t>"</a:t>
            </a:r>
            <a:endParaRPr lang="zh-CN" altLang="en-US" dirty="0">
              <a:ea typeface="Alibaba PuHuiTi R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ea typeface="Alibaba PuHuiTi R" pitchFamily="18" charset="-122"/>
              </a:rPr>
              <a:t>统计字符串内有多少个"</a:t>
            </a:r>
            <a:r>
              <a:rPr lang="en-US" altLang="zh-CN" dirty="0">
                <a:ea typeface="Alibaba PuHuiTi R" pitchFamily="18" charset="-122"/>
              </a:rPr>
              <a:t>it</a:t>
            </a:r>
            <a:r>
              <a:rPr lang="zh-CN" altLang="en-US" dirty="0">
                <a:ea typeface="Alibaba PuHuiTi R" pitchFamily="18" charset="-122"/>
              </a:rPr>
              <a:t>"字符</a:t>
            </a:r>
            <a:endParaRPr lang="zh-CN" altLang="en-US" dirty="0">
              <a:ea typeface="Alibaba PuHuiTi R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ea typeface="Alibaba PuHuiTi R" pitchFamily="18" charset="-122"/>
              </a:rPr>
              <a:t>将字符串内的空格，全部替换为字符："</a:t>
            </a:r>
            <a:r>
              <a:rPr lang="en-US" altLang="zh-CN" dirty="0">
                <a:ea typeface="Alibaba PuHuiTi R" pitchFamily="18" charset="-122"/>
              </a:rPr>
              <a:t>|</a:t>
            </a:r>
            <a:r>
              <a:rPr lang="zh-CN" altLang="en-US" dirty="0">
                <a:ea typeface="Alibaba PuHuiTi R" pitchFamily="18" charset="-122"/>
              </a:rPr>
              <a:t>"</a:t>
            </a:r>
            <a:endParaRPr lang="zh-CN" altLang="en-US" dirty="0">
              <a:ea typeface="Alibaba PuHuiTi R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ea typeface="Alibaba PuHuiTi R" pitchFamily="18" charset="-122"/>
              </a:rPr>
              <a:t>并按照"</a:t>
            </a:r>
            <a:r>
              <a:rPr lang="en-US" altLang="zh-CN" dirty="0">
                <a:ea typeface="Alibaba PuHuiTi R" pitchFamily="18" charset="-122"/>
              </a:rPr>
              <a:t>|</a:t>
            </a:r>
            <a:r>
              <a:rPr lang="zh-CN" altLang="en-US" dirty="0">
                <a:ea typeface="Alibaba PuHuiTi R" pitchFamily="18" charset="-122"/>
              </a:rPr>
              <a:t>"进行字符串分割，得到列表</a:t>
            </a:r>
            <a:endParaRPr lang="zh-CN" altLang="en-US" dirty="0">
              <a:ea typeface="Alibaba PuHuiTi R" pitchFamily="18" charset="-122"/>
            </a:endParaRPr>
          </a:p>
          <a:p>
            <a:pPr>
              <a:buFont typeface="Arial" panose="020B0604020202020204" pitchFamily="34" charset="0"/>
            </a:pPr>
            <a:endParaRPr lang="zh-CN" altLang="en-US" dirty="0">
              <a:ea typeface="Alibaba PuHuiTi R" pitchFamily="18" charset="-122"/>
            </a:endParaRPr>
          </a:p>
          <a:p>
            <a:pPr>
              <a:buFont typeface="Arial" panose="020B0604020202020204" pitchFamily="34" charset="0"/>
            </a:pPr>
            <a:endParaRPr lang="zh-CN" altLang="en-US" dirty="0">
              <a:ea typeface="Alibaba PuHuiTi R" pitchFamily="18" charset="-122"/>
            </a:endParaRPr>
          </a:p>
          <a:p>
            <a:pPr>
              <a:buFont typeface="Arial" panose="020B0604020202020204" pitchFamily="34" charset="0"/>
            </a:pPr>
            <a:endParaRPr lang="zh-CN" altLang="en-US" dirty="0">
              <a:ea typeface="Alibaba PuHuiTi R" pitchFamily="18" charset="-122"/>
            </a:endParaRPr>
          </a:p>
          <a:p>
            <a:pPr>
              <a:buFont typeface="Arial" panose="020B0604020202020204" pitchFamily="34" charset="0"/>
            </a:pPr>
            <a:endParaRPr lang="zh-CN" altLang="en-US" dirty="0">
              <a:ea typeface="Alibaba PuHuiTi R" pitchFamily="18" charset="-122"/>
            </a:endParaRPr>
          </a:p>
          <a:p>
            <a:pPr>
              <a:buFont typeface="Arial" panose="020B0604020202020204" pitchFamily="34" charset="0"/>
            </a:pPr>
            <a:r>
              <a:rPr lang="zh-CN" altLang="en-US" dirty="0">
                <a:ea typeface="Alibaba PuHuiTi R" pitchFamily="18" charset="-122"/>
              </a:rPr>
              <a:t>提示：</a:t>
            </a:r>
            <a:endParaRPr lang="zh-CN" altLang="en-US" dirty="0">
              <a:ea typeface="Alibaba PuHuiTi R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ea typeface="Alibaba PuHuiTi R" pitchFamily="18" charset="-122"/>
              </a:rPr>
              <a:t>count</a:t>
            </a:r>
            <a:r>
              <a:rPr lang="zh-CN" altLang="en-US" dirty="0">
                <a:ea typeface="Alibaba PuHuiTi R" pitchFamily="18" charset="-122"/>
              </a:rPr>
              <a:t>、</a:t>
            </a:r>
            <a:r>
              <a:rPr lang="en-US" altLang="zh-CN" dirty="0">
                <a:ea typeface="Alibaba PuHuiTi R" pitchFamily="18" charset="-122"/>
              </a:rPr>
              <a:t>replace</a:t>
            </a:r>
            <a:r>
              <a:rPr lang="zh-CN" altLang="en-US" dirty="0">
                <a:ea typeface="Alibaba PuHuiTi R" pitchFamily="18" charset="-122"/>
              </a:rPr>
              <a:t>、</a:t>
            </a:r>
            <a:r>
              <a:rPr lang="en-US" altLang="zh-CN" dirty="0">
                <a:ea typeface="Alibaba PuHuiTi R" pitchFamily="18" charset="-122"/>
              </a:rPr>
              <a:t>split</a:t>
            </a:r>
            <a:endParaRPr lang="en-US" altLang="zh-CN" dirty="0">
              <a:ea typeface="Alibaba PuHuiTi R" pitchFamily="18" charset="-122"/>
            </a:endParaRPr>
          </a:p>
        </p:txBody>
      </p:sp>
      <p:pic>
        <p:nvPicPr>
          <p:cNvPr id="2" name="图片 1" descr="01 (1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70615" y="5553710"/>
            <a:ext cx="1050925" cy="10509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195" y="3433445"/>
            <a:ext cx="9450705" cy="131254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数据容器（序列）的切片</a:t>
            </a:r>
            <a:endParaRPr lang="zh-CN" altLang="en-US" dirty="0">
              <a:solidFill>
                <a:srgbClr val="C00000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set(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集合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dict(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字典、映射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3319780"/>
            <a:ext cx="410210" cy="410210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07890" y="1377950"/>
            <a:ext cx="6298565" cy="2850515"/>
          </a:xfrm>
        </p:spPr>
        <p:txBody>
          <a:bodyPr/>
          <a:p>
            <a:pPr marL="342900" indent="-342900"/>
            <a:r>
              <a:rPr lang="zh-CN" altLang="en-US">
                <a:solidFill>
                  <a:srgbClr val="FF0000"/>
                </a:solidFill>
              </a:rPr>
              <a:t>了解什么是序列</a:t>
            </a:r>
            <a:endParaRPr lang="zh-CN" altLang="en-US">
              <a:solidFill>
                <a:srgbClr val="FF0000"/>
              </a:solidFill>
            </a:endParaRPr>
          </a:p>
          <a:p>
            <a:pPr marL="342900" indent="-342900"/>
            <a:r>
              <a:rPr lang="zh-CN" altLang="en-US">
                <a:solidFill>
                  <a:srgbClr val="FF0000"/>
                </a:solidFill>
              </a:rPr>
              <a:t>掌握序列的切片操作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序列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序列是指：内容连续、有序，可使用下标索引的一类数据容器</a:t>
            </a:r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列表、元组、字符串，均可以可以视为序列。</a:t>
            </a:r>
            <a:endParaRPr lang="zh-CN" altLang="en-US">
              <a:solidFill>
                <a:srgbClr val="FF0000"/>
              </a:solidFill>
            </a:endParaRPr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如图，序列的典型特征就是：有序并可用下标索引，字符串、元组、列表均满足这个要求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834390" y="2779078"/>
            <a:ext cx="5715000" cy="7524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</p:pic>
      <p:pic>
        <p:nvPicPr>
          <p:cNvPr id="101" name="图片 100"/>
          <p:cNvPicPr/>
          <p:nvPr/>
        </p:nvPicPr>
        <p:blipFill>
          <a:blip r:embed="rId2"/>
          <a:stretch>
            <a:fillRect/>
          </a:stretch>
        </p:blipFill>
        <p:spPr>
          <a:xfrm>
            <a:off x="834390" y="4122738"/>
            <a:ext cx="5715000" cy="73342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</p:pic>
      <p:pic>
        <p:nvPicPr>
          <p:cNvPr id="4" name="图片 3" descr="01 (8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1075" y="5443855"/>
            <a:ext cx="1267460" cy="12674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序列的常用操作</a:t>
            </a:r>
            <a:r>
              <a:rPr lang="en-US" altLang="zh-CN"/>
              <a:t> - </a:t>
            </a:r>
            <a:r>
              <a:t>切片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>
              <a:buFont typeface="Arial" panose="020B0604020202020204" pitchFamily="34" charset="0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序列支持切片，即：列表、元组、字符串，均支持进行切片操作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切片：从一个序列中，取出一个子序列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语法：序列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[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起始下标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结束下标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步长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</a:rPr>
              <a:t>]</a:t>
            </a:r>
            <a:endParaRPr lang="en-US" altLang="zh-CN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zh-CN" altLang="en-US" sz="1200">
                <a:solidFill>
                  <a:srgbClr val="FF0000"/>
                </a:solidFill>
              </a:rPr>
              <a:t>表示从序列中，从指定位置开始，依次取出元素，到指定位置结束，得到一个新序列</a:t>
            </a:r>
            <a:r>
              <a:rPr lang="zh-CN" altLang="en-US" sz="1200"/>
              <a:t>：</a:t>
            </a:r>
            <a:endParaRPr lang="zh-CN" altLang="en-US" sz="1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/>
              <a:t>起始下标表示从何处开始，可以留空，留空视作从头开始</a:t>
            </a:r>
            <a:endParaRPr lang="zh-CN" altLang="en-US" sz="1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/>
              <a:t>结束下标（不含）表示何处结束，可以留空，留空视作截取到结尾</a:t>
            </a:r>
            <a:endParaRPr lang="zh-CN" altLang="en-US" sz="1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/>
              <a:t>步长表示，依次取元素的间隔</a:t>
            </a:r>
            <a:endParaRPr lang="zh-CN" altLang="en-US" sz="12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350"/>
              <a:t>步长</a:t>
            </a:r>
            <a:r>
              <a:rPr lang="en-US" altLang="zh-CN" sz="1350"/>
              <a:t>1</a:t>
            </a:r>
            <a:r>
              <a:rPr lang="zh-CN" altLang="en-US" sz="1350"/>
              <a:t>表示，一个个取元素</a:t>
            </a:r>
            <a:endParaRPr lang="zh-CN" altLang="en-US" sz="135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350"/>
              <a:t>步长</a:t>
            </a:r>
            <a:r>
              <a:rPr lang="en-US" altLang="zh-CN" sz="1350"/>
              <a:t>2</a:t>
            </a:r>
            <a:r>
              <a:rPr lang="zh-CN" altLang="en-US" sz="1350"/>
              <a:t>表示，每次跳过</a:t>
            </a:r>
            <a:r>
              <a:rPr lang="en-US" altLang="zh-CN" sz="1350"/>
              <a:t>1</a:t>
            </a:r>
            <a:r>
              <a:rPr lang="zh-CN" altLang="en-US" sz="1350"/>
              <a:t>个元素取</a:t>
            </a:r>
            <a:endParaRPr lang="zh-CN" altLang="en-US" sz="135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350"/>
              <a:t>步长</a:t>
            </a:r>
            <a:r>
              <a:rPr lang="en-US" altLang="zh-CN" sz="1350"/>
              <a:t>N</a:t>
            </a:r>
            <a:r>
              <a:rPr lang="zh-CN" altLang="en-US" sz="1350"/>
              <a:t>表示，每次跳过</a:t>
            </a:r>
            <a:r>
              <a:rPr lang="en-US" altLang="zh-CN" sz="1350"/>
              <a:t>N-1</a:t>
            </a:r>
            <a:r>
              <a:rPr lang="zh-CN" altLang="en-US" sz="1350"/>
              <a:t>个元素取</a:t>
            </a:r>
            <a:endParaRPr lang="zh-CN" altLang="en-US" sz="135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350"/>
              <a:t>步长为负数表示，反向取（注意，起始下标和结束下标也要反向标记）</a:t>
            </a:r>
            <a:endParaRPr lang="zh-CN" altLang="en-US" sz="1350"/>
          </a:p>
          <a:p>
            <a:pPr>
              <a:buFont typeface="Arial" panose="020B0604020202020204" pitchFamily="34" charset="0"/>
            </a:pPr>
            <a:endParaRPr lang="zh-CN" altLang="en-US" sz="1200"/>
          </a:p>
          <a:p>
            <a:pPr>
              <a:buFont typeface="Arial" panose="020B0604020202020204" pitchFamily="34" charset="0"/>
            </a:pPr>
            <a:r>
              <a:rPr lang="zh-CN" altLang="en-US" sz="1200"/>
              <a:t>注意，此操作</a:t>
            </a:r>
            <a:r>
              <a:rPr lang="zh-CN" altLang="en-US">
                <a:solidFill>
                  <a:srgbClr val="FF0000"/>
                </a:solidFill>
              </a:rPr>
              <a:t>不会影响序列本身，而是会得到一个新的序列（列表、元组、字符串）</a:t>
            </a:r>
            <a:endParaRPr lang="zh-CN" altLang="en-US" sz="1200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01 (8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99800" y="5502275"/>
            <a:ext cx="1139825" cy="1139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rgbClr val="C00000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set(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集合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dict(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字典、映射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893445"/>
            <a:ext cx="410210" cy="410210"/>
          </a:xfrm>
          <a:prstGeom prst="rect">
            <a:avLst/>
          </a:prstGeom>
        </p:spPr>
      </p:pic>
      <p:sp>
        <p:nvSpPr>
          <p:cNvPr id="3" name="左大括号 2"/>
          <p:cNvSpPr/>
          <p:nvPr/>
        </p:nvSpPr>
        <p:spPr>
          <a:xfrm>
            <a:off x="7994650" y="650240"/>
            <a:ext cx="693420" cy="896620"/>
          </a:xfrm>
          <a:prstGeom prst="leftBrac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688070" y="450215"/>
            <a:ext cx="120205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列表的定义</a:t>
            </a:r>
            <a:endParaRPr lang="zh-CN" altLang="en-US" sz="1600" b="1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88070" y="1368425"/>
            <a:ext cx="160972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列表的常用操作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7" name="图片 6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0800000">
            <a:off x="9883140" y="413385"/>
            <a:ext cx="410210" cy="4102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681085" y="929640"/>
            <a:ext cx="1609725" cy="3371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列表的下标索引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/>
      <p:bldP spid="6" grpId="0"/>
      <p:bldP spid="3" grpId="1" animBg="1"/>
      <p:bldP spid="5" grpId="1"/>
      <p:bldP spid="6" grpId="1"/>
      <p:bldP spid="8" grpId="0"/>
      <p:bldP spid="8" grpId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>
                <a:sym typeface="+mn-ea"/>
              </a:rPr>
              <a:t>序列的常用操作</a:t>
            </a:r>
            <a:r>
              <a:rPr lang="en-US" altLang="zh-CN">
                <a:sym typeface="+mn-ea"/>
              </a:rPr>
              <a:t> - </a:t>
            </a:r>
            <a:r>
              <a:rPr>
                <a:sym typeface="+mn-ea"/>
              </a:rPr>
              <a:t>切片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 sz="2000" b="1"/>
              <a:t>序列的切片演示</a:t>
            </a:r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pPr>
              <a:buFont typeface="Arial" panose="020B0604020202020204" pitchFamily="34" charset="0"/>
            </a:pPr>
            <a:endParaRPr lang="zh-CN" altLang="en-US" sz="1200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12" name="TextBox 3"/>
          <p:cNvSpPr txBox="1"/>
          <p:nvPr/>
        </p:nvSpPr>
        <p:spPr>
          <a:xfrm>
            <a:off x="762635" y="2218055"/>
            <a:ext cx="6937375" cy="73723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my_list = [1, 2, 3, 4, 5]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new_list = my_list[1:4]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下标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1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开始，下标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4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（不含）结束，步长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1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print(new_list)	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[2, 3, 4]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762635" y="3060700"/>
            <a:ext cx="6937375" cy="73723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my_tuple = (1, 2, 3, 4, 5)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new_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tuple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= my_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tuple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[:]	# </a:t>
            </a:r>
            <a:r>
              <a:rPr 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从头开始，到最后结束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，步长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1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print(new_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tuple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)	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(1, 2, 3, 4, 5)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6" name="TextBox 3"/>
          <p:cNvSpPr txBox="1"/>
          <p:nvPr/>
        </p:nvSpPr>
        <p:spPr>
          <a:xfrm>
            <a:off x="762635" y="3903345"/>
            <a:ext cx="6937375" cy="73723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my_list = [1, 2, 3, 4, 5]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new_list = my_list[::2]		# </a:t>
            </a:r>
            <a:r>
              <a:rPr 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从头开始，</a:t>
            </a:r>
            <a:r>
              <a:rPr 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到最后结束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，步长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2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print(new_list)	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[1, 3, 5]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7" name="TextBox 3"/>
          <p:cNvSpPr txBox="1"/>
          <p:nvPr/>
        </p:nvSpPr>
        <p:spPr>
          <a:xfrm>
            <a:off x="762635" y="4842510"/>
            <a:ext cx="6937375" cy="73723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my_str = "12345"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new_str = my_str[:4:2]	# </a:t>
            </a:r>
            <a:r>
              <a:rPr 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从头开始，</a:t>
            </a:r>
            <a:r>
              <a:rPr 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到下标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4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（不含）结束，步长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2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print(new_str)	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"13"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pic>
        <p:nvPicPr>
          <p:cNvPr id="4" name="图片 3" descr="01 (9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80445" y="5570220"/>
            <a:ext cx="1209040" cy="12090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>
                <a:sym typeface="+mn-ea"/>
              </a:rPr>
              <a:t>序列的常用操作</a:t>
            </a:r>
            <a:r>
              <a:rPr lang="en-US" altLang="zh-CN">
                <a:sym typeface="+mn-ea"/>
              </a:rPr>
              <a:t> - </a:t>
            </a:r>
            <a:r>
              <a:rPr>
                <a:sym typeface="+mn-ea"/>
              </a:rPr>
              <a:t>切片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 sz="2000" b="1"/>
              <a:t>序列的切片演示</a:t>
            </a:r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r>
              <a:rPr lang="zh-CN" altLang="en-US" sz="2000" b="1">
                <a:solidFill>
                  <a:srgbClr val="FF0000"/>
                </a:solidFill>
              </a:rPr>
              <a:t>可以看到，这个操作对列表、元组、字符串是通用的</a:t>
            </a:r>
            <a:endParaRPr lang="zh-CN" altLang="en-US" sz="2000" b="1">
              <a:solidFill>
                <a:srgbClr val="FF0000"/>
              </a:solidFill>
            </a:endParaRPr>
          </a:p>
          <a:p>
            <a:r>
              <a:rPr lang="zh-CN" altLang="en-US" sz="2000" b="1">
                <a:solidFill>
                  <a:srgbClr val="FF0000"/>
                </a:solidFill>
              </a:rPr>
              <a:t>同时非常灵活，根据需求，起始位置，结束位置，步长（正反序）都是可以自行控制的</a:t>
            </a:r>
            <a:endParaRPr lang="zh-CN" altLang="en-US" sz="2000" b="1"/>
          </a:p>
          <a:p>
            <a:pPr>
              <a:buFont typeface="Arial" panose="020B0604020202020204" pitchFamily="34" charset="0"/>
            </a:pPr>
            <a:endParaRPr lang="zh-CN" altLang="en-US" sz="1200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12" name="TextBox 3"/>
          <p:cNvSpPr txBox="1"/>
          <p:nvPr/>
        </p:nvSpPr>
        <p:spPr>
          <a:xfrm>
            <a:off x="762635" y="2218055"/>
            <a:ext cx="7703185" cy="73723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my_str = "12345"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new_str = my_str[::-1]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从头（最后）开始，到尾结束，步长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-1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（倒序）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print(new_str)		#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结果："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54321"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762635" y="3060700"/>
            <a:ext cx="7703185" cy="73723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my_list = [1, 2, 3, 4, 5]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new_list = my_list[3:1:-1]	# 从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下标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3开始，到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下标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1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（不含）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结束，步长-1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（倒序）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print(new_list)		# 结果：[4, 3]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6" name="TextBox 3"/>
          <p:cNvSpPr txBox="1"/>
          <p:nvPr/>
        </p:nvSpPr>
        <p:spPr>
          <a:xfrm>
            <a:off x="762635" y="3903345"/>
            <a:ext cx="7703185" cy="737235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my_tuple = (1, 2, 3, 4, 5)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new_tuple = my_tuple[:1:-2] 	# 从头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（最后）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开始，到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下标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1(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不含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)结束，步长-2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（倒序）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print(new_tuple)		# 结果：(5, 3)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pic>
        <p:nvPicPr>
          <p:cNvPr id="8" name="图片 7" descr="01 (97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97540" y="5396865"/>
            <a:ext cx="1394460" cy="13944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什么是序列？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>
                <a:sym typeface="+mn-ea"/>
              </a:rPr>
              <a:t>内容连续、有序，支持下标索引的一类数据容器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2. </a:t>
            </a:r>
            <a:r>
              <a:rPr lang="zh-CN" altLang="en-US">
                <a:sym typeface="+mn-ea"/>
              </a:rPr>
              <a:t>哪些数据容器可以视为序列？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zh-CN" altLang="en-US" sz="1400">
                <a:sym typeface="+mn-ea"/>
              </a:rPr>
              <a:t>列表、元组、字符串</a:t>
            </a:r>
            <a:endParaRPr lang="zh-CN" altLang="en-US" sz="1400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3. </a:t>
            </a:r>
            <a:r>
              <a:rPr lang="zh-CN" altLang="en-US">
                <a:sym typeface="+mn-ea"/>
              </a:rPr>
              <a:t>序列如何做切片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zh-CN" altLang="en-US" sz="1400">
                <a:sym typeface="+mn-ea"/>
              </a:rPr>
              <a:t>序列</a:t>
            </a:r>
            <a:r>
              <a:rPr lang="en-US" altLang="zh-CN" sz="1400">
                <a:sym typeface="+mn-ea"/>
              </a:rPr>
              <a:t>[</a:t>
            </a:r>
            <a:r>
              <a:rPr lang="zh-CN" altLang="en-US" sz="1400">
                <a:sym typeface="+mn-ea"/>
              </a:rPr>
              <a:t>起始</a:t>
            </a:r>
            <a:r>
              <a:rPr lang="en-US" altLang="zh-CN" sz="1400">
                <a:sym typeface="+mn-ea"/>
              </a:rPr>
              <a:t>:</a:t>
            </a:r>
            <a:r>
              <a:rPr lang="zh-CN" altLang="en-US" sz="1400">
                <a:sym typeface="+mn-ea"/>
              </a:rPr>
              <a:t>结束</a:t>
            </a:r>
            <a:r>
              <a:rPr lang="en-US" altLang="zh-CN" sz="1400">
                <a:sym typeface="+mn-ea"/>
              </a:rPr>
              <a:t>:</a:t>
            </a:r>
            <a:r>
              <a:rPr lang="zh-CN" altLang="en-US" sz="1400">
                <a:sym typeface="+mn-ea"/>
              </a:rPr>
              <a:t>步长</a:t>
            </a:r>
            <a:r>
              <a:rPr lang="en-US" altLang="zh-CN" sz="1400">
                <a:sym typeface="+mn-ea"/>
              </a:rPr>
              <a:t>]</a:t>
            </a:r>
            <a:endParaRPr lang="en-US" altLang="zh-CN" sz="140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起始可以省略，省略从头开始</a:t>
            </a:r>
            <a:endParaRPr lang="zh-CN" altLang="en-US" sz="140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结束可以省略，省略到尾结束</a:t>
            </a:r>
            <a:endParaRPr lang="zh-CN" altLang="en-US" sz="140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步长可以省略，省略步长为</a:t>
            </a:r>
            <a:r>
              <a:rPr lang="en-US" altLang="zh-CN" sz="1400">
                <a:sym typeface="+mn-ea"/>
              </a:rPr>
              <a:t>1</a:t>
            </a:r>
            <a:r>
              <a:rPr lang="zh-CN" altLang="en-US" sz="1400">
                <a:sym typeface="+mn-ea"/>
              </a:rPr>
              <a:t>（可以为负数，表示倒序执行）</a:t>
            </a:r>
            <a:endParaRPr lang="zh-CN" altLang="en-US" sz="1400">
              <a:sym typeface="+mn-ea"/>
            </a:endParaRPr>
          </a:p>
          <a:p>
            <a:pPr marL="0" indent="0">
              <a:buNone/>
            </a:pPr>
            <a:endParaRPr lang="zh-CN" altLang="en-US" sz="1400">
              <a:sym typeface="+mn-ea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练习案例：序列的切片实践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有字符串："</a:t>
            </a:r>
            <a:r>
              <a:t>万过薪月，员序程马黑来，nohtyP学</a:t>
            </a:r>
            <a:r>
              <a:rPr lang="zh-CN" altLang="en-US"/>
              <a:t>"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请使用学过的任何方式，得到</a:t>
            </a:r>
            <a:r>
              <a:rPr lang="zh-CN" altLang="en-US">
                <a:sym typeface="+mn-ea"/>
              </a:rPr>
              <a:t>"黑马程序员"</a:t>
            </a: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>
              <a:buFont typeface="Arial" panose="020B0604020202020204" pitchFamily="34" charset="0"/>
            </a:pPr>
            <a:r>
              <a:rPr lang="zh-CN" altLang="en-US"/>
              <a:t>可用方式参考：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倒序字符串，切片取出或切片取出，然后倒序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split</a:t>
            </a:r>
            <a:r>
              <a:rPr lang="zh-CN" altLang="en-US"/>
              <a:t>分隔</a:t>
            </a:r>
            <a:r>
              <a:rPr lang="zh-CN" altLang="en-US">
                <a:sym typeface="+mn-ea"/>
              </a:rPr>
              <a:t>"，"</a:t>
            </a:r>
            <a:r>
              <a:rPr lang="en-US" altLang="zh-CN">
                <a:sym typeface="+mn-ea"/>
              </a:rPr>
              <a:t>  </a:t>
            </a:r>
            <a:r>
              <a:rPr lang="en-US" altLang="zh-CN"/>
              <a:t>replace</a:t>
            </a:r>
            <a:r>
              <a:rPr lang="zh-CN" altLang="en-US"/>
              <a:t>替换</a:t>
            </a:r>
            <a:r>
              <a:rPr lang="zh-CN" altLang="en-US">
                <a:sym typeface="+mn-ea"/>
              </a:rPr>
              <a:t>"来"为空，倒序字符串</a:t>
            </a:r>
            <a:endParaRPr lang="zh-CN" altLang="en-US">
              <a:sym typeface="+mn-ea"/>
            </a:endParaRPr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5" name="图片 4" descr="01 (140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91545" y="5374005"/>
            <a:ext cx="1287780" cy="1287780"/>
          </a:xfrm>
          <a:prstGeom prst="rect">
            <a:avLst/>
          </a:prstGeom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数据容器：set(集合)</a:t>
            </a:r>
            <a:endParaRPr lang="zh-CN" altLang="en-US" dirty="0">
              <a:solidFill>
                <a:srgbClr val="C00000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dict(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字典、映射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)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3927475"/>
            <a:ext cx="410210" cy="410210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1"/>
          <p:cNvSpPr>
            <a:spLocks noGrp="1"/>
          </p:cNvSpPr>
          <p:nvPr/>
        </p:nvSpPr>
        <p:spPr>
          <a:xfrm>
            <a:off x="4707890" y="1377950"/>
            <a:ext cx="6298565" cy="2850515"/>
          </a:xfrm>
          <a:prstGeom prst="rect">
            <a:avLst/>
          </a:prstGeom>
        </p:spPr>
        <p:txBody>
          <a:bodyPr anchor="ctr"/>
          <a:lstStyle>
            <a:lvl1pPr marL="457200" marR="0" indent="-4572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609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zh-CN" altLang="en-US" dirty="0">
                <a:solidFill>
                  <a:srgbClr val="C00000"/>
                </a:solidFill>
                <a:sym typeface="+mn-ea"/>
              </a:rPr>
              <a:t>掌握集合的定义格式</a:t>
            </a:r>
            <a:endParaRPr lang="zh-CN" altLang="en-US" dirty="0">
              <a:solidFill>
                <a:srgbClr val="C00000"/>
              </a:solidFill>
            </a:endParaRPr>
          </a:p>
          <a:p>
            <a:pPr marL="342900" indent="-342900"/>
            <a:r>
              <a:rPr lang="zh-CN" altLang="en-US" dirty="0">
                <a:solidFill>
                  <a:srgbClr val="C00000"/>
                </a:solidFill>
                <a:sym typeface="+mn-ea"/>
              </a:rPr>
              <a:t>掌握集合的特点</a:t>
            </a:r>
            <a:endParaRPr lang="zh-CN" altLang="en-US" dirty="0">
              <a:solidFill>
                <a:srgbClr val="C00000"/>
              </a:solidFill>
            </a:endParaRPr>
          </a:p>
          <a:p>
            <a:pPr marL="342900" indent="-342900"/>
            <a:r>
              <a:rPr lang="zh-CN" altLang="en-US" dirty="0">
                <a:solidFill>
                  <a:srgbClr val="C00000"/>
                </a:solidFill>
                <a:sym typeface="+mn-ea"/>
              </a:rPr>
              <a:t>掌握集合的常见操作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为什么使用集合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309495" y="1656080"/>
            <a:ext cx="9100185" cy="4219575"/>
          </a:xfrm>
        </p:spPr>
        <p:txBody>
          <a:bodyPr/>
          <a:p>
            <a:r>
              <a:rPr lang="zh-CN" altLang="en-US"/>
              <a:t>我们目前接触到了列表、元组、字符串三个数据容器了。基本满足大多数的使用场景。</a:t>
            </a:r>
            <a:endParaRPr lang="zh-CN" altLang="en-US"/>
          </a:p>
          <a:p>
            <a:r>
              <a:rPr lang="zh-CN" altLang="en-US"/>
              <a:t>为何又需要学习新的集合类型呢？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通过特性来分析：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列表可修改、支持重复元素且有序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元组、字符串不可修改、支持重复元素且有序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同学们，有没有看出一些局限？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局限就在于：它们都支持重复元素。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如果场景需要对内容做去重处理，列表、元组、字符串就不方便了。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而集合，最主要的特点就是：不支持元素的重复（自带去重功能）、并且内容无序</a:t>
            </a:r>
            <a:endParaRPr lang="zh-CN" altLang="en-US"/>
          </a:p>
        </p:txBody>
      </p:sp>
      <p:pic>
        <p:nvPicPr>
          <p:cNvPr id="4" name="图片 3" descr="01 (12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2740" y="1295400"/>
            <a:ext cx="2149475" cy="214947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899535" y="3448050"/>
            <a:ext cx="1844675" cy="2647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909820" y="3869690"/>
            <a:ext cx="1864360" cy="2647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5" grpId="0" bldLvl="0" animBg="1"/>
      <p:bldP spid="6" grpId="1" animBg="1"/>
      <p:bldP spid="5" grpId="1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集合的定义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基本语法：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和列表、元组、字符串等定义基本相同：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列表使用：</a:t>
            </a:r>
            <a:r>
              <a:rPr lang="en-US" altLang="zh-CN"/>
              <a:t>[]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元组使用：</a:t>
            </a:r>
            <a:r>
              <a:rPr lang="en-US" altLang="zh-CN"/>
              <a:t>()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字符串使用：""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集合使用：</a:t>
            </a:r>
            <a:r>
              <a:rPr lang="en-US" altLang="zh-CN"/>
              <a:t>{}</a:t>
            </a:r>
            <a:endParaRPr lang="en-US" altLang="zh-CN"/>
          </a:p>
        </p:txBody>
      </p:sp>
      <p:pic>
        <p:nvPicPr>
          <p:cNvPr id="4" name="图片 3" descr="01 (13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4530" y="5443855"/>
            <a:ext cx="1404620" cy="1404620"/>
          </a:xfrm>
          <a:prstGeom prst="rect">
            <a:avLst/>
          </a:prstGeom>
        </p:spPr>
      </p:pic>
      <p:sp>
        <p:nvSpPr>
          <p:cNvPr id="8" name="文本占位符 2"/>
          <p:cNvSpPr>
            <a:spLocks noGrp="1"/>
          </p:cNvSpPr>
          <p:nvPr/>
        </p:nvSpPr>
        <p:spPr>
          <a:xfrm>
            <a:off x="6459855" y="4483100"/>
            <a:ext cx="3695700" cy="45466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2400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结果中可见：去重且无序</a:t>
            </a:r>
            <a:endParaRPr lang="zh-CN" sz="2400" b="1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9" name="文本占位符 2"/>
          <p:cNvSpPr>
            <a:spLocks noGrp="1"/>
          </p:cNvSpPr>
          <p:nvPr/>
        </p:nvSpPr>
        <p:spPr>
          <a:xfrm>
            <a:off x="4790440" y="5196205"/>
            <a:ext cx="7320915" cy="45466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因为要对元素做去重处理</a:t>
            </a:r>
            <a:endParaRPr lang="zh-CN" b="1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  <a:p>
            <a:pPr algn="ctr"/>
            <a:r>
              <a:rPr lang="zh-CN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所以无法保证顺序和创建的时候一致</a:t>
            </a:r>
            <a:endParaRPr lang="zh-CN" b="1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rcRect t="63300"/>
          <a:stretch>
            <a:fillRect/>
          </a:stretch>
        </p:blipFill>
        <p:spPr>
          <a:xfrm>
            <a:off x="5216525" y="3502660"/>
            <a:ext cx="6193155" cy="41529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525" y="2397125"/>
            <a:ext cx="6182360" cy="4292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" name="文本框 11"/>
          <p:cNvSpPr txBox="1"/>
          <p:nvPr/>
        </p:nvSpPr>
        <p:spPr>
          <a:xfrm>
            <a:off x="7787640" y="3917950"/>
            <a:ext cx="894080" cy="30670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运行结果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88275" y="2816860"/>
            <a:ext cx="894080" cy="30670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示例代码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" y="2179955"/>
            <a:ext cx="3686175" cy="1581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/>
      <p:bldP spid="9" grpId="1"/>
      <p:bldP spid="13" grpId="0"/>
      <p:bldP spid="12" grpId="0"/>
      <p:bldP spid="8" grpId="2"/>
      <p:bldP spid="9" grpId="2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集合的常用操作</a:t>
            </a:r>
            <a:r>
              <a:rPr lang="en-US" altLang="zh-CN"/>
              <a:t> - </a:t>
            </a:r>
            <a:r>
              <a:t>修改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首先，因为集合是无序的，所以集合</a:t>
            </a:r>
            <a:r>
              <a:rPr lang="zh-CN" altLang="en-US">
                <a:solidFill>
                  <a:srgbClr val="FF0000"/>
                </a:solidFill>
              </a:rPr>
              <a:t>不支持：下标索引访问</a:t>
            </a:r>
            <a:endParaRPr lang="zh-CN" altLang="en-US"/>
          </a:p>
          <a:p>
            <a:r>
              <a:rPr lang="zh-CN" altLang="en-US"/>
              <a:t>但是集合和列表一样，是允许修改的，所以我们来看看集合的修改方法。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添加新元素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     </a:t>
            </a:r>
            <a:r>
              <a:rPr lang="zh-CN" altLang="en-US"/>
              <a:t>语法：集合</a:t>
            </a:r>
            <a:r>
              <a:rPr lang="en-US" altLang="zh-CN"/>
              <a:t>.add(</a:t>
            </a:r>
            <a:r>
              <a:rPr lang="zh-CN" altLang="en-US"/>
              <a:t>元素</a:t>
            </a:r>
            <a:r>
              <a:rPr lang="en-US" altLang="zh-CN"/>
              <a:t>)</a:t>
            </a:r>
            <a:r>
              <a:rPr lang="zh-CN" altLang="en-US"/>
              <a:t>。将指定元素，添加到集合内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     </a:t>
            </a:r>
            <a:r>
              <a:rPr lang="zh-CN" altLang="en-US"/>
              <a:t>结果：集合本身被修改，添加了新元素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移除元素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     </a:t>
            </a:r>
            <a:r>
              <a:rPr lang="zh-CN" altLang="en-US"/>
              <a:t>语法：集合</a:t>
            </a:r>
            <a:r>
              <a:rPr lang="en-US" altLang="zh-CN"/>
              <a:t>.remove(</a:t>
            </a:r>
            <a:r>
              <a:rPr lang="zh-CN" altLang="en-US"/>
              <a:t>元素</a:t>
            </a:r>
            <a:r>
              <a:rPr lang="en-US" altLang="zh-CN"/>
              <a:t>)</a:t>
            </a:r>
            <a:r>
              <a:rPr lang="zh-CN" altLang="en-US"/>
              <a:t>，将指定元素，从集合内移除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     </a:t>
            </a:r>
            <a:r>
              <a:rPr lang="zh-CN" altLang="en-US"/>
              <a:t>结果：集合本身被修改，移除了元素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3155" y="5875655"/>
            <a:ext cx="4448175" cy="8001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155" y="3749040"/>
            <a:ext cx="5162550" cy="790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集合的常用操作</a:t>
            </a:r>
            <a:r>
              <a:rPr lang="en-US" altLang="zh-CN"/>
              <a:t> - </a:t>
            </a:r>
            <a:r>
              <a:t>修改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从集合中随机取出元素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/>
              <a:t>     </a:t>
            </a:r>
            <a:r>
              <a:rPr lang="zh-CN" altLang="en-US"/>
              <a:t>语法：集合</a:t>
            </a:r>
            <a:r>
              <a:rPr lang="en-US" altLang="zh-CN"/>
              <a:t>.pop()</a:t>
            </a:r>
            <a:r>
              <a:rPr lang="zh-CN" altLang="en-US"/>
              <a:t>，功能，从集合中随机取出一个元素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结果：会得到一个元素的结果。同时集合本身被修改，元素被移除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清空集合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语法：集合</a:t>
            </a:r>
            <a:r>
              <a:rPr lang="en-US" altLang="zh-CN"/>
              <a:t>.clear()</a:t>
            </a:r>
            <a:r>
              <a:rPr lang="zh-CN" altLang="en-US"/>
              <a:t>，功能，清空集合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结果：集合本身被清空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6325" y="2998470"/>
            <a:ext cx="4914900" cy="1057275"/>
          </a:xfrm>
          <a:prstGeom prst="rect">
            <a:avLst/>
          </a:prstGeom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5" y="5461635"/>
            <a:ext cx="4010025" cy="76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799581" y="423612"/>
            <a:ext cx="6654482" cy="4855845"/>
          </a:xfrm>
        </p:spPr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掌握列表的定义格式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集合的常用操作</a:t>
            </a:r>
            <a:r>
              <a:rPr lang="en-US" altLang="zh-CN"/>
              <a:t> - </a:t>
            </a:r>
            <a:r>
              <a:t>修改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取出</a:t>
            </a:r>
            <a:r>
              <a:rPr lang="en-US" altLang="zh-CN"/>
              <a:t>2</a:t>
            </a:r>
            <a:r>
              <a:rPr lang="zh-CN" altLang="en-US"/>
              <a:t>个集合的差集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语法：</a:t>
            </a:r>
            <a:r>
              <a:rPr lang="zh-CN"/>
              <a:t>集合</a:t>
            </a:r>
            <a:r>
              <a:rPr lang="en-US" altLang="zh-CN"/>
              <a:t>1.difference(</a:t>
            </a:r>
            <a:r>
              <a:rPr lang="zh-CN" altLang="en-US"/>
              <a:t>集合</a:t>
            </a:r>
            <a:r>
              <a:rPr lang="en-US" altLang="zh-CN"/>
              <a:t>2)</a:t>
            </a:r>
            <a:r>
              <a:rPr lang="zh-CN" altLang="en-US"/>
              <a:t>，功能：取出集合</a:t>
            </a:r>
            <a:r>
              <a:rPr lang="en-US" altLang="zh-CN"/>
              <a:t>1</a:t>
            </a:r>
            <a:r>
              <a:rPr lang="zh-CN" altLang="en-US"/>
              <a:t>和集合</a:t>
            </a:r>
            <a:r>
              <a:rPr lang="en-US" altLang="zh-CN"/>
              <a:t>2</a:t>
            </a:r>
            <a:r>
              <a:rPr lang="zh-CN" altLang="en-US"/>
              <a:t>的差集（集合</a:t>
            </a:r>
            <a:r>
              <a:rPr lang="en-US" altLang="zh-CN"/>
              <a:t>1</a:t>
            </a:r>
            <a:r>
              <a:rPr lang="zh-CN" altLang="en-US"/>
              <a:t>有而集合</a:t>
            </a:r>
            <a:r>
              <a:rPr lang="en-US" altLang="zh-CN"/>
              <a:t>2</a:t>
            </a:r>
            <a:r>
              <a:rPr lang="zh-CN" altLang="en-US"/>
              <a:t>没有的）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结果：</a:t>
            </a:r>
            <a:r>
              <a:rPr lang="zh-CN" altLang="en-US">
                <a:solidFill>
                  <a:srgbClr val="FF0000"/>
                </a:solidFill>
              </a:rPr>
              <a:t>得到</a:t>
            </a:r>
            <a:r>
              <a:rPr lang="zh-CN" altLang="en-US">
                <a:solidFill>
                  <a:srgbClr val="FF0000"/>
                </a:solidFill>
              </a:rPr>
              <a:t>一个新集合，集合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和集合</a:t>
            </a:r>
            <a:r>
              <a:rPr lang="en-US" altLang="zh-CN">
                <a:solidFill>
                  <a:srgbClr val="FF0000"/>
                </a:solidFill>
              </a:rPr>
              <a:t>2</a:t>
            </a:r>
            <a:r>
              <a:rPr lang="zh-CN" altLang="en-US">
                <a:solidFill>
                  <a:srgbClr val="FF0000"/>
                </a:solidFill>
              </a:rPr>
              <a:t>不变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1560" y="2989580"/>
            <a:ext cx="4781550" cy="1552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集合的常用操作</a:t>
            </a:r>
            <a:r>
              <a:rPr lang="en-US" altLang="zh-CN"/>
              <a:t> - </a:t>
            </a:r>
            <a:r>
              <a:t>修改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消除</a:t>
            </a:r>
            <a:r>
              <a:rPr lang="en-US" altLang="zh-CN"/>
              <a:t>2</a:t>
            </a:r>
            <a:r>
              <a:rPr lang="zh-CN" altLang="en-US"/>
              <a:t>个集合的差集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语法：</a:t>
            </a:r>
            <a:r>
              <a:rPr lang="zh-CN"/>
              <a:t>集合</a:t>
            </a:r>
            <a:r>
              <a:rPr lang="en-US" altLang="zh-CN"/>
              <a:t>1.difference_update(</a:t>
            </a:r>
            <a:r>
              <a:rPr lang="zh-CN" altLang="en-US"/>
              <a:t>集合</a:t>
            </a:r>
            <a:r>
              <a:rPr lang="en-US" altLang="zh-CN"/>
              <a:t>2)</a:t>
            </a:r>
            <a:endParaRPr lang="en-US" altLang="zh-CN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功能：</a:t>
            </a:r>
            <a:r>
              <a:rPr lang="zh-CN"/>
              <a:t>对比集合</a:t>
            </a:r>
            <a:r>
              <a:rPr lang="en-US" altLang="zh-CN"/>
              <a:t>1</a:t>
            </a:r>
            <a:r>
              <a:rPr lang="zh-CN" altLang="en-US"/>
              <a:t>和集合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zh-CN" altLang="en-US">
                <a:solidFill>
                  <a:srgbClr val="FF0000"/>
                </a:solidFill>
              </a:rPr>
              <a:t>在集合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内，删除和集合</a:t>
            </a:r>
            <a:r>
              <a:rPr lang="en-US" altLang="zh-CN">
                <a:solidFill>
                  <a:srgbClr val="FF0000"/>
                </a:solidFill>
              </a:rPr>
              <a:t>2</a:t>
            </a:r>
            <a:r>
              <a:rPr lang="zh-CN" altLang="en-US">
                <a:solidFill>
                  <a:srgbClr val="FF0000"/>
                </a:solidFill>
              </a:rPr>
              <a:t>相同的元素。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>
                <a:solidFill>
                  <a:srgbClr val="FF0000"/>
                </a:solidFill>
              </a:rPr>
              <a:t>结果：集合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被修改，集合</a:t>
            </a:r>
            <a:r>
              <a:rPr lang="en-US" altLang="zh-CN">
                <a:solidFill>
                  <a:srgbClr val="FF0000"/>
                </a:solidFill>
              </a:rPr>
              <a:t>2</a:t>
            </a:r>
            <a:r>
              <a:rPr lang="zh-CN" altLang="en-US">
                <a:solidFill>
                  <a:srgbClr val="FF0000"/>
                </a:solidFill>
              </a:rPr>
              <a:t>不变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2195" y="3536315"/>
            <a:ext cx="4171950" cy="1333500"/>
          </a:xfrm>
          <a:prstGeom prst="rect">
            <a:avLst/>
          </a:prstGeo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集合的常用操作</a:t>
            </a:r>
            <a:r>
              <a:rPr lang="en-US" altLang="zh-CN"/>
              <a:t> - </a:t>
            </a:r>
            <a:r>
              <a:t>修改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2</a:t>
            </a:r>
            <a:r>
              <a:rPr lang="zh-CN" altLang="en-US"/>
              <a:t>个集合合并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语法：</a:t>
            </a:r>
            <a:r>
              <a:rPr lang="zh-CN"/>
              <a:t>集合</a:t>
            </a:r>
            <a:r>
              <a:rPr lang="en-US" altLang="zh-CN"/>
              <a:t>1</a:t>
            </a:r>
            <a:r>
              <a:rPr lang="en-US"/>
              <a:t>.union(</a:t>
            </a:r>
            <a:r>
              <a:rPr lang="zh-CN" altLang="en-US"/>
              <a:t>集合</a:t>
            </a:r>
            <a:r>
              <a:rPr lang="en-US" altLang="zh-CN"/>
              <a:t>2)</a:t>
            </a:r>
            <a:endParaRPr lang="en-US" altLang="zh-CN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/>
              <a:t>功能：</a:t>
            </a:r>
            <a:r>
              <a:rPr lang="zh-CN">
                <a:solidFill>
                  <a:srgbClr val="FF0000"/>
                </a:solidFill>
              </a:rPr>
              <a:t>将集合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和集合</a:t>
            </a:r>
            <a:r>
              <a:rPr lang="en-US" altLang="zh-CN">
                <a:solidFill>
                  <a:srgbClr val="FF0000"/>
                </a:solidFill>
              </a:rPr>
              <a:t>2</a:t>
            </a:r>
            <a:r>
              <a:rPr lang="zh-CN" altLang="en-US">
                <a:solidFill>
                  <a:srgbClr val="FF0000"/>
                </a:solidFill>
              </a:rPr>
              <a:t>组合成新集合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rgbClr val="FF0000"/>
                </a:solidFill>
              </a:rPr>
              <a:t>结果：得到新集合，集合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和集合</a:t>
            </a:r>
            <a:r>
              <a:rPr lang="en-US" altLang="zh-CN">
                <a:solidFill>
                  <a:srgbClr val="FF0000"/>
                </a:solidFill>
              </a:rPr>
              <a:t>2</a:t>
            </a:r>
            <a:r>
              <a:rPr lang="zh-CN" altLang="en-US">
                <a:solidFill>
                  <a:srgbClr val="FF0000"/>
                </a:solidFill>
              </a:rPr>
              <a:t>不变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0610" y="3526790"/>
            <a:ext cx="4762500" cy="1533525"/>
          </a:xfrm>
          <a:prstGeom prst="rect">
            <a:avLst/>
          </a:prstGeom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集合的常用操作</a:t>
            </a:r>
            <a:r>
              <a:rPr lang="en-US" altLang="zh-CN"/>
              <a:t> - </a:t>
            </a:r>
            <a:r>
              <a:t>集合长度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查看集合的元素数量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 altLang="en-US"/>
              <a:t>语法：</a:t>
            </a:r>
            <a:r>
              <a:rPr lang="en-US"/>
              <a:t>len(</a:t>
            </a:r>
            <a:r>
              <a:rPr lang="zh-CN" altLang="en-US"/>
              <a:t>集合</a:t>
            </a:r>
            <a:r>
              <a:rPr lang="en-US"/>
              <a:t>)</a:t>
            </a:r>
            <a:endParaRPr lang="en-US" altLang="zh-CN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/>
              <a:t>功能：统计集合内有多少元素</a:t>
            </a:r>
            <a:endParaRPr lang="zh-CN"/>
          </a:p>
          <a:p>
            <a:pPr>
              <a:buFont typeface="Arial" panose="020B0604020202020204" pitchFamily="34" charset="0"/>
            </a:pPr>
            <a:r>
              <a:rPr lang="en-US" altLang="zh-CN">
                <a:sym typeface="+mn-ea"/>
              </a:rPr>
              <a:t>     </a:t>
            </a:r>
            <a:r>
              <a:rPr lang="zh-CN"/>
              <a:t>结果：得到一个整数结果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9970" y="3596005"/>
            <a:ext cx="2924175" cy="542925"/>
          </a:xfrm>
          <a:prstGeom prst="rect">
            <a:avLst/>
          </a:prstGeom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集合的常用操作</a:t>
            </a:r>
            <a:r>
              <a:rPr lang="en-US" altLang="zh-CN"/>
              <a:t> - for</a:t>
            </a:r>
            <a:r>
              <a:t>循环遍历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>
              <a:buFont typeface="Arial" panose="020B0604020202020204" pitchFamily="34" charset="0"/>
            </a:pPr>
            <a:r>
              <a:rPr lang="zh-CN"/>
              <a:t>集合同样支持使用</a:t>
            </a:r>
            <a:r>
              <a:rPr lang="en-US" altLang="zh-CN"/>
              <a:t>for</a:t>
            </a:r>
            <a:r>
              <a:rPr lang="zh-CN" altLang="en-US"/>
              <a:t>循环遍历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>
                <a:solidFill>
                  <a:srgbClr val="FF0000"/>
                </a:solidFill>
              </a:rPr>
              <a:t>要注意：集合</a:t>
            </a:r>
            <a:r>
              <a:rPr lang="zh-CN" altLang="en-US" b="1">
                <a:solidFill>
                  <a:srgbClr val="FF0000"/>
                </a:solidFill>
              </a:rPr>
              <a:t>不支持下标索引</a:t>
            </a:r>
            <a:r>
              <a:rPr lang="zh-CN" altLang="en-US">
                <a:solidFill>
                  <a:srgbClr val="FF0000"/>
                </a:solidFill>
              </a:rPr>
              <a:t>，所以也就</a:t>
            </a:r>
            <a:r>
              <a:rPr lang="zh-CN" altLang="en-US" b="1">
                <a:solidFill>
                  <a:srgbClr val="FF0000"/>
                </a:solidFill>
              </a:rPr>
              <a:t>不支持使用</a:t>
            </a:r>
            <a:r>
              <a:rPr lang="en-US" altLang="zh-CN" b="1">
                <a:solidFill>
                  <a:srgbClr val="FF0000"/>
                </a:solidFill>
              </a:rPr>
              <a:t>while</a:t>
            </a:r>
            <a:r>
              <a:rPr lang="zh-CN" altLang="en-US" b="1">
                <a:solidFill>
                  <a:srgbClr val="FF0000"/>
                </a:solidFill>
              </a:rPr>
              <a:t>循环</a:t>
            </a:r>
            <a:r>
              <a:rPr lang="zh-CN" altLang="en-US">
                <a:solidFill>
                  <a:srgbClr val="FF0000"/>
                </a:solidFill>
              </a:rPr>
              <a:t>。</a:t>
            </a:r>
            <a:endParaRPr lang="zh-CN" altLang="en-US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9620" y="2208530"/>
            <a:ext cx="2276475" cy="2047875"/>
          </a:xfrm>
          <a:prstGeom prst="rect">
            <a:avLst/>
          </a:prstGeom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集合常用功能总结</a:t>
            </a:r>
            <a:endParaRPr lang="zh-CN" altLang="en-US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807085" y="1683385"/>
          <a:ext cx="10603230" cy="4504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7580"/>
                <a:gridCol w="4156710"/>
                <a:gridCol w="4218940"/>
              </a:tblGrid>
              <a:tr h="39370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编号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pPr algn="l"/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操作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  <a:tc>
                  <a:txBody>
                    <a:bodyPr/>
                    <a:p>
                      <a:pPr algn="l"/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说明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>
                    <a:solidFill>
                      <a:srgbClr val="AD2B26"/>
                    </a:solidFill>
                  </a:tcPr>
                </a:tc>
              </a:tr>
              <a:tr h="40703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1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集合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.add(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元素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集合内添加一个元素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50038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2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集合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.remove(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元素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移除集合内指定的元素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64008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3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集合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.pop()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/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从集合中随机取出一个元素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1338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4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集合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.clear()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将集合清空</a:t>
                      </a:r>
                      <a:endParaRPr lang="zh-CN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1275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5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集合1.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difference(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集合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2)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得到一个新集合，内含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2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个集合的差集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原有的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2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个集合内容不变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</a:tr>
              <a:tr h="41275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6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集合1.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difference_update(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集合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2)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在集合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1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中，删除集合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2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中存在的元素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集合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1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被修改，集合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2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不变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1275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7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集合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1.union(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集合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2)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得到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1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个新集合，内含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2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个集合的全部元素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原有的</a:t>
                      </a:r>
                      <a:r>
                        <a:rPr lang="en-US" altLang="zh-CN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2</a:t>
                      </a: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个集合内容不变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  <a:tr h="41275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8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len(</a:t>
                      </a:r>
                      <a:r>
                        <a:rPr lang="zh-CN" altLang="en-US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集合</a:t>
                      </a:r>
                      <a:r>
                        <a:rPr lang="en-US" altLang="zh-CN" sz="160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</a:rPr>
                        <a:t>)</a:t>
                      </a:r>
                      <a:endParaRPr lang="en-US" altLang="zh-CN" sz="160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latin typeface="阿里巴巴普惠体" panose="00020600040101010101" charset="-122"/>
                          <a:ea typeface="阿里巴巴普惠体" panose="00020600040101010101" charset="-122"/>
                          <a:cs typeface="阿里巴巴普惠体" panose="00020600040101010101" charset="-122"/>
                          <a:sym typeface="+mn-ea"/>
                        </a:rPr>
                        <a:t>得到一个整数，记录了集合的元素数量</a:t>
                      </a:r>
                      <a:endParaRPr lang="zh-CN" altLang="en-US" sz="1600" dirty="0">
                        <a:latin typeface="阿里巴巴普惠体" panose="00020600040101010101" charset="-122"/>
                        <a:ea typeface="阿里巴巴普惠体" panose="00020600040101010101" charset="-122"/>
                        <a:cs typeface="阿里巴巴普惠体" panose="00020600040101010101" charset="-122"/>
                        <a:sym typeface="+mn-ea"/>
                      </a:endParaRPr>
                    </a:p>
                  </a:txBody>
                  <a:tcPr anchor="ctr" anchorCtr="1"/>
                </a:tc>
              </a:tr>
            </a:tbl>
          </a:graphicData>
        </a:graphic>
      </p:graphicFrame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集合的特点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pPr>
              <a:buFont typeface="Arial" panose="020B0604020202020204" pitchFamily="34" charset="0"/>
            </a:pPr>
            <a:r>
              <a:rPr lang="zh-CN" altLang="en-US">
                <a:sym typeface="+mn-ea"/>
              </a:rPr>
              <a:t>经过上述对集合的学习，可以总结出集合有如下特点：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可以容纳多个数据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可以容纳不同类型的数据（混装）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sym typeface="+mn-ea"/>
              </a:rPr>
              <a:t>数据是无序存储的（不支持下标索引）</a:t>
            </a:r>
            <a:endParaRPr lang="zh-CN" altLang="en-US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sym typeface="+mn-ea"/>
              </a:rPr>
              <a:t>不允许重复数据存在</a:t>
            </a:r>
            <a:endParaRPr lang="zh-CN" altLang="en-US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可以修改</a:t>
            </a:r>
            <a:r>
              <a:rPr lang="zh-CN" altLang="en-US">
                <a:sym typeface="+mn-ea"/>
              </a:rPr>
              <a:t>（增加或删除元素等）</a:t>
            </a:r>
            <a:endParaRPr lang="zh-CN" altLang="en-US"/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sym typeface="+mn-ea"/>
              </a:rPr>
              <a:t>支持for循环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87214" y="850265"/>
            <a:ext cx="5760538" cy="4511040"/>
          </a:xfrm>
        </p:spPr>
        <p:txBody>
          <a:bodyPr/>
          <a:p>
            <a:r>
              <a:rPr lang="zh-CN" altLang="en-US"/>
              <a:t>集合有哪些特点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/>
              <a:t>集合内不允许重复元素（去重）</a:t>
            </a:r>
            <a:endParaRPr lang="zh-CN" altLang="en-US" sz="1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/>
              <a:t>集合内元素是无序的（不支持下标索引）</a:t>
            </a:r>
            <a:endParaRPr lang="zh-CN" altLang="en-US" sz="120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/>
              <a:t>2. </a:t>
            </a:r>
            <a:r>
              <a:rPr lang="zh-CN" altLang="en-US"/>
              <a:t>集合的定义方式：</a:t>
            </a:r>
            <a:endParaRPr lang="zh-CN" alt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>
                <a:solidFill>
                  <a:schemeClr val="accent1"/>
                </a:solidFill>
              </a:rPr>
              <a:t>{</a:t>
            </a:r>
            <a:r>
              <a:rPr lang="zh-CN" altLang="en-US" sz="1200">
                <a:solidFill>
                  <a:schemeClr val="accent1"/>
                </a:solidFill>
              </a:rPr>
              <a:t>元素</a:t>
            </a:r>
            <a:r>
              <a:rPr lang="en-US" altLang="zh-CN" sz="1200">
                <a:solidFill>
                  <a:schemeClr val="accent1"/>
                </a:solidFill>
              </a:rPr>
              <a:t>, </a:t>
            </a:r>
            <a:r>
              <a:rPr lang="zh-CN" altLang="en-US" sz="1200">
                <a:solidFill>
                  <a:schemeClr val="accent1"/>
                </a:solidFill>
              </a:rPr>
              <a:t>元素</a:t>
            </a:r>
            <a:r>
              <a:rPr lang="en-US" altLang="zh-CN" sz="1200">
                <a:solidFill>
                  <a:schemeClr val="accent1"/>
                </a:solidFill>
              </a:rPr>
              <a:t>, ......, </a:t>
            </a:r>
            <a:r>
              <a:rPr lang="zh-CN" altLang="en-US" sz="1200">
                <a:solidFill>
                  <a:schemeClr val="accent1"/>
                </a:solidFill>
              </a:rPr>
              <a:t>元素</a:t>
            </a:r>
            <a:r>
              <a:rPr lang="en-US" altLang="zh-CN" sz="1200">
                <a:solidFill>
                  <a:schemeClr val="accent1"/>
                </a:solidFill>
              </a:rPr>
              <a:t>}</a:t>
            </a:r>
            <a:endParaRPr lang="en-US" altLang="zh-CN">
              <a:solidFill>
                <a:schemeClr val="accent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/>
              <a:t>3. </a:t>
            </a:r>
            <a:r>
              <a:rPr lang="zh-CN" altLang="en-US"/>
              <a:t>集合的常用操作</a:t>
            </a:r>
            <a:endParaRPr lang="zh-CN" altLang="en-US"/>
          </a:p>
          <a:p>
            <a:pPr marL="0" indent="0">
              <a:buFont typeface="Arial" panose="020B0604020202020204" pitchFamily="34" charset="0"/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33695" y="4277995"/>
            <a:ext cx="4671695" cy="2265680"/>
          </a:xfrm>
          <a:prstGeom prst="rect">
            <a:avLst/>
          </a:prstGeom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87214" y="850265"/>
            <a:ext cx="5760538" cy="4511040"/>
          </a:xfrm>
        </p:spPr>
        <p:txBody>
          <a:bodyPr/>
          <a:p>
            <a:pPr marL="0" indent="0">
              <a:buFont typeface="Arial" panose="020B0604020202020204" pitchFamily="34" charset="0"/>
              <a:buNone/>
            </a:pPr>
            <a:r>
              <a:rPr lang="en-US" altLang="zh-CN"/>
              <a:t>4. </a:t>
            </a:r>
            <a:r>
              <a:rPr lang="zh-CN" altLang="en-US"/>
              <a:t>如何遍历集合元素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可以使用</a:t>
            </a:r>
            <a:r>
              <a:rPr lang="en-US" altLang="zh-CN"/>
              <a:t>for</a:t>
            </a:r>
            <a:r>
              <a:rPr lang="zh-CN" altLang="en-US"/>
              <a:t>循环进行变量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不可以使用</a:t>
            </a:r>
            <a:r>
              <a:rPr lang="en-US" altLang="zh-CN"/>
              <a:t>while</a:t>
            </a:r>
            <a:r>
              <a:rPr lang="zh-CN" altLang="en-US"/>
              <a:t>循环，因为不支持下标索引</a:t>
            </a:r>
            <a:endParaRPr lang="zh-CN" alt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/>
              <a:t>5. </a:t>
            </a:r>
            <a:r>
              <a:rPr lang="zh-CN" altLang="en-US"/>
              <a:t>集合的特点</a:t>
            </a:r>
            <a:endParaRPr lang="zh-CN" altLang="en-US"/>
          </a:p>
          <a:p>
            <a:pPr marL="0" indent="0">
              <a:buFont typeface="Arial" panose="020B0604020202020204" pitchFamily="34" charset="0"/>
              <a:buNone/>
            </a:pP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4480" y="4002405"/>
            <a:ext cx="3829050" cy="2457450"/>
          </a:xfrm>
          <a:prstGeom prst="rect">
            <a:avLst/>
          </a:prstGeom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信息去重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有如下列表对象：</a:t>
            </a:r>
            <a:endParaRPr lang="zh-CN" altLang="en-US"/>
          </a:p>
          <a:p>
            <a:r>
              <a:rPr lang="zh-CN" altLang="en-US"/>
              <a:t>my_list = ['黑马程序员', '传智播客', '黑马程序员', '传智播客', 'itheima', 'itcast', 'itheima', 'itcast', 'best']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请：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定义一个空集合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通过</a:t>
            </a:r>
            <a:r>
              <a:rPr lang="en-US" altLang="zh-CN"/>
              <a:t>for</a:t>
            </a:r>
            <a:r>
              <a:rPr lang="zh-CN" altLang="en-US"/>
              <a:t>循环遍历列表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在</a:t>
            </a:r>
            <a:r>
              <a:rPr lang="en-US" altLang="zh-CN"/>
              <a:t>for</a:t>
            </a:r>
            <a:r>
              <a:rPr lang="zh-CN" altLang="en-US"/>
              <a:t>循环中将列表的元素添加至集合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最终得到元素去重后的集合对象，并打印输出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5195" y="5462270"/>
            <a:ext cx="8862695" cy="67754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rgbClr val="C00000"/>
                </a:solidFill>
              </a:rPr>
              <a:t>思考：</a:t>
            </a:r>
            <a:r>
              <a:rPr lang="zh-CN" altLang="en-US" dirty="0"/>
              <a:t>有一个人的姓名</a:t>
            </a:r>
            <a:r>
              <a:rPr lang="en-US" altLang="zh-CN" dirty="0"/>
              <a:t>(TOM)</a:t>
            </a:r>
            <a:r>
              <a:rPr lang="zh-CN" altLang="en-US" dirty="0"/>
              <a:t>怎么在程序中存储？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rgbClr val="C00000"/>
                </a:solidFill>
              </a:rPr>
              <a:t>答：字符串变量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rgbClr val="C00000"/>
                </a:solidFill>
              </a:rPr>
              <a:t>思考：</a:t>
            </a:r>
            <a:r>
              <a:rPr lang="zh-CN" altLang="en-US" dirty="0"/>
              <a:t>如果一个班级</a:t>
            </a:r>
            <a:r>
              <a:rPr lang="en-US" altLang="zh-CN" dirty="0"/>
              <a:t>100</a:t>
            </a:r>
            <a:r>
              <a:rPr lang="zh-CN" altLang="en-US" dirty="0"/>
              <a:t>位学生，每个人的姓名都要存储，应该如何书写程序？声明</a:t>
            </a:r>
            <a:r>
              <a:rPr lang="en-US" altLang="zh-CN" dirty="0"/>
              <a:t>100</a:t>
            </a:r>
            <a:r>
              <a:rPr lang="zh-CN" altLang="en-US" dirty="0"/>
              <a:t>个变量吗？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rgbClr val="C00000"/>
                </a:solidFill>
              </a:rPr>
              <a:t>答：</a:t>
            </a:r>
            <a:r>
              <a:rPr lang="en-US" altLang="zh-CN" dirty="0"/>
              <a:t>No</a:t>
            </a:r>
            <a:r>
              <a:rPr lang="zh-CN" altLang="en-US" dirty="0"/>
              <a:t>，我们使用列表就可以了， 列表一次可以存储多个数据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列表（</a:t>
            </a:r>
            <a:r>
              <a:rPr dirty="0"/>
              <a:t>list</a:t>
            </a:r>
            <a:r>
              <a:rPr lang="zh-CN" altLang="en-US" dirty="0"/>
              <a:t>）类型，是数据容器的一类，我们来详细学习它。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为什么需要列表</a:t>
            </a:r>
            <a:endParaRPr lang="zh-CN" altLang="en-US" dirty="0"/>
          </a:p>
        </p:txBody>
      </p:sp>
      <p:pic>
        <p:nvPicPr>
          <p:cNvPr id="3" name="图片 2" descr="01 (1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31245" y="5455285"/>
            <a:ext cx="1136015" cy="1136015"/>
          </a:xfrm>
          <a:prstGeom prst="rect">
            <a:avLst/>
          </a:prstGeom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数据容器入门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数据容器：list(列表)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list（列表）的遍历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数据容器：tuple(元组)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数据容器：str(字符串)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数据容器的切片</a:t>
            </a:r>
            <a:endParaRPr lang="zh-CN" altLang="en-US" dirty="0">
              <a:solidFill>
                <a:schemeClr val="tx1"/>
              </a:solidFill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数据容器：set(集合)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rgbClr val="C00000"/>
                </a:solidFill>
                <a:sym typeface="+mn-ea"/>
              </a:rPr>
              <a:t>数据容器：dict(字典、映射)</a:t>
            </a:r>
            <a:endParaRPr lang="zh-CN" altLang="en-US" dirty="0">
              <a:solidFill>
                <a:srgbClr val="C00000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数据容器的通用操作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sym typeface="+mn-ea"/>
              </a:rPr>
              <a:t>综合案例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09465" y="4525645"/>
            <a:ext cx="410210" cy="410210"/>
          </a:xfrm>
          <a:prstGeom prst="rect">
            <a:avLst/>
          </a:prstGeom>
        </p:spPr>
      </p:pic>
      <p:sp>
        <p:nvSpPr>
          <p:cNvPr id="3" name="左大括号 2"/>
          <p:cNvSpPr/>
          <p:nvPr/>
        </p:nvSpPr>
        <p:spPr>
          <a:xfrm>
            <a:off x="8518525" y="4282440"/>
            <a:ext cx="693420" cy="896620"/>
          </a:xfrm>
          <a:prstGeom prst="leftBrac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211945" y="4082415"/>
            <a:ext cx="120205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l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</a:rPr>
              <a:t>字典的定义</a:t>
            </a:r>
            <a:endParaRPr lang="zh-CN" altLang="en-US" sz="1600" b="1" dirty="0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11945" y="5000625"/>
            <a:ext cx="1609725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纤黑体" panose="02000000000000000000" charset="-122"/>
                <a:ea typeface="纤黑体" panose="02000000000000000000" charset="-122"/>
              </a:rPr>
              <a:t>字典的常用操作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纤黑体" panose="02000000000000000000" charset="-122"/>
              <a:ea typeface="纤黑体" panose="02000000000000000000" charset="-122"/>
            </a:endParaRPr>
          </a:p>
        </p:txBody>
      </p:sp>
      <p:pic>
        <p:nvPicPr>
          <p:cNvPr id="7" name="图片 6" descr="303b32313537333932333bbcfd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0800000">
            <a:off x="10821670" y="4082415"/>
            <a:ext cx="410210" cy="410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animBg="1"/>
      <p:bldP spid="5" grpId="1"/>
      <p:bldP spid="6" grpId="1"/>
      <p:bldP spid="3" grpId="2" animBg="1"/>
      <p:bldP spid="5" grpId="2"/>
      <p:bldP spid="6" grpId="2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1"/>
          <p:cNvSpPr>
            <a:spLocks noGrp="1"/>
          </p:cNvSpPr>
          <p:nvPr/>
        </p:nvSpPr>
        <p:spPr>
          <a:xfrm>
            <a:off x="4707890" y="1377950"/>
            <a:ext cx="6298565" cy="2850515"/>
          </a:xfrm>
          <a:prstGeom prst="rect">
            <a:avLst/>
          </a:prstGeom>
        </p:spPr>
        <p:txBody>
          <a:bodyPr anchor="ctr"/>
          <a:lstStyle>
            <a:lvl1pPr marL="457200" marR="0" indent="-4572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609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zh-CN" altLang="en-US" dirty="0">
                <a:solidFill>
                  <a:srgbClr val="C00000"/>
                </a:solidFill>
                <a:sym typeface="+mn-ea"/>
              </a:rPr>
              <a:t>掌握字典的定义格式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t>为什么使用字典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生活中的字典：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                                                                                                                               </a:t>
            </a:r>
            <a:r>
              <a:rPr lang="zh-CN" altLang="en-US"/>
              <a:t>通过【字】</a:t>
            </a:r>
            <a:endParaRPr lang="zh-CN" altLang="en-US"/>
          </a:p>
          <a:p>
            <a:r>
              <a:rPr lang="en-US" altLang="zh-CN"/>
              <a:t>                                                                                                                               </a:t>
            </a:r>
            <a:r>
              <a:rPr lang="zh-CN" altLang="en-US"/>
              <a:t>就能找到对应的【含义】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所以，我们可以认为，生活中的字典就是记录的一堆：</a:t>
            </a:r>
            <a:endParaRPr lang="zh-CN" altLang="en-US"/>
          </a:p>
          <a:p>
            <a:r>
              <a:rPr lang="zh-CN" altLang="en-US"/>
              <a:t>【字】：【含义】</a:t>
            </a:r>
            <a:endParaRPr lang="zh-CN" altLang="en-US"/>
          </a:p>
          <a:p>
            <a:r>
              <a:rPr lang="zh-CN" altLang="en-US"/>
              <a:t>【字】：【含义】</a:t>
            </a:r>
            <a:endParaRPr lang="zh-CN" altLang="en-US"/>
          </a:p>
          <a:p>
            <a:r>
              <a:rPr lang="en-US" altLang="zh-CN">
                <a:sym typeface="+mn-ea"/>
              </a:rPr>
              <a:t>......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【字】：【含义】</a:t>
            </a:r>
            <a:endParaRPr lang="zh-CN" altLang="en-US"/>
          </a:p>
        </p:txBody>
      </p:sp>
      <p:pic>
        <p:nvPicPr>
          <p:cNvPr id="7" name="图片 6" descr="32313538333630353b32313538333631363bd7d6b5e4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8520" y="2185670"/>
            <a:ext cx="1902460" cy="190246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415" y="1774190"/>
            <a:ext cx="3206750" cy="272605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21180000">
            <a:off x="5169535" y="2143125"/>
            <a:ext cx="332740" cy="231140"/>
          </a:xfrm>
          <a:prstGeom prst="rect">
            <a:avLst/>
          </a:prstGeom>
          <a:noFill/>
          <a:ln>
            <a:solidFill>
              <a:srgbClr val="B700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rot="21180000">
            <a:off x="5598160" y="2020570"/>
            <a:ext cx="1139825" cy="381000"/>
          </a:xfrm>
          <a:prstGeom prst="rect">
            <a:avLst/>
          </a:prstGeom>
          <a:noFill/>
          <a:ln>
            <a:solidFill>
              <a:srgbClr val="B700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为什么需要字典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中字典和生活中字典十分相像：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6270" y="2342515"/>
            <a:ext cx="2172335" cy="1846580"/>
          </a:xfrm>
          <a:prstGeom prst="rect">
            <a:avLst/>
          </a:prstGeom>
        </p:spPr>
      </p:pic>
      <p:pic>
        <p:nvPicPr>
          <p:cNvPr id="9" name="图片 8" descr="32313538333630353b32313538333631363bd7d6b5e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86270" y="2477770"/>
            <a:ext cx="1902460" cy="1902460"/>
          </a:xfrm>
          <a:prstGeom prst="rect">
            <a:avLst/>
          </a:prstGeom>
        </p:spPr>
      </p:pic>
      <p:sp>
        <p:nvSpPr>
          <p:cNvPr id="10" name="文本占位符 2"/>
          <p:cNvSpPr>
            <a:spLocks noGrp="1"/>
          </p:cNvSpPr>
          <p:nvPr/>
        </p:nvSpPr>
        <p:spPr>
          <a:xfrm>
            <a:off x="1906270" y="4693285"/>
            <a:ext cx="4385945" cy="166116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【字】：【含义】</a:t>
            </a:r>
            <a:endParaRPr lang="zh-CN" altLang="en-US"/>
          </a:p>
          <a:p>
            <a:r>
              <a:rPr lang="zh-CN" altLang="en-US"/>
              <a:t>【字】：【含义】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可以按【字】找出对应的【含义】</a:t>
            </a:r>
            <a:endParaRPr lang="zh-CN" altLang="en-US"/>
          </a:p>
        </p:txBody>
      </p:sp>
      <p:sp>
        <p:nvSpPr>
          <p:cNvPr id="11" name="文本占位符 2"/>
          <p:cNvSpPr>
            <a:spLocks noGrp="1"/>
          </p:cNvSpPr>
          <p:nvPr/>
        </p:nvSpPr>
        <p:spPr>
          <a:xfrm>
            <a:off x="6986270" y="4693285"/>
            <a:ext cx="4385945" cy="166116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Key: Value</a:t>
            </a:r>
            <a:endParaRPr lang="en-US" altLang="zh-CN"/>
          </a:p>
          <a:p>
            <a:r>
              <a:rPr lang="en-US" altLang="zh-CN"/>
              <a:t>Key: Value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可以按【</a:t>
            </a:r>
            <a:r>
              <a:rPr lang="en-US" altLang="zh-CN"/>
              <a:t>Key</a:t>
            </a:r>
            <a:r>
              <a:rPr lang="zh-CN" altLang="en-US"/>
              <a:t>】找出对应的【</a:t>
            </a:r>
            <a:r>
              <a:rPr lang="en-US" altLang="zh-CN"/>
              <a:t>Value</a:t>
            </a:r>
            <a:r>
              <a:rPr lang="zh-CN" altLang="en-US"/>
              <a:t>】</a:t>
            </a:r>
            <a:endParaRPr lang="zh-CN" altLang="en-US"/>
          </a:p>
        </p:txBody>
      </p:sp>
      <p:sp>
        <p:nvSpPr>
          <p:cNvPr id="12" name="文本占位符 2"/>
          <p:cNvSpPr>
            <a:spLocks noGrp="1"/>
          </p:cNvSpPr>
          <p:nvPr/>
        </p:nvSpPr>
        <p:spPr>
          <a:xfrm>
            <a:off x="2035810" y="4380230"/>
            <a:ext cx="1797685" cy="62674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生活中的字典</a:t>
            </a:r>
            <a:endParaRPr lang="en-US" altLang="zh-CN"/>
          </a:p>
        </p:txBody>
      </p:sp>
      <p:sp>
        <p:nvSpPr>
          <p:cNvPr id="13" name="文本占位符 2"/>
          <p:cNvSpPr>
            <a:spLocks noGrp="1"/>
          </p:cNvSpPr>
          <p:nvPr/>
        </p:nvSpPr>
        <p:spPr>
          <a:xfrm>
            <a:off x="6986270" y="4380230"/>
            <a:ext cx="1797685" cy="62674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Python</a:t>
            </a:r>
            <a:r>
              <a:rPr lang="zh-CN" altLang="en-US"/>
              <a:t>中的字典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为什么需要字典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762250" y="1656080"/>
            <a:ext cx="8647430" cy="4219575"/>
          </a:xfrm>
        </p:spPr>
        <p:txBody>
          <a:bodyPr/>
          <a:p>
            <a:r>
              <a:rPr lang="zh-CN" altLang="en-US"/>
              <a:t>老师有一份名单，记录了学生的姓名和考试总成绩。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现在需要将其通过</a:t>
            </a:r>
            <a:r>
              <a:rPr lang="en-US" altLang="zh-CN"/>
              <a:t>Python</a:t>
            </a:r>
            <a:r>
              <a:rPr lang="zh-CN" altLang="en-US"/>
              <a:t>录入至程序中，并可以</a:t>
            </a:r>
            <a:r>
              <a:rPr lang="zh-CN" altLang="en-US">
                <a:solidFill>
                  <a:srgbClr val="FF0000"/>
                </a:solidFill>
              </a:rPr>
              <a:t>通过学生姓名检索学生的成绩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使用字典最为合适：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可以通过</a:t>
            </a:r>
            <a:r>
              <a:rPr lang="en-US" altLang="zh-CN"/>
              <a:t>Key</a:t>
            </a:r>
            <a:r>
              <a:rPr lang="zh-CN" altLang="en-US"/>
              <a:t>（学生姓名），取到对应的</a:t>
            </a:r>
            <a:r>
              <a:rPr lang="en-US" altLang="zh-CN"/>
              <a:t>Value</a:t>
            </a:r>
            <a:r>
              <a:rPr lang="zh-CN" altLang="en-US"/>
              <a:t>（考试成绩）</a:t>
            </a:r>
            <a:endParaRPr lang="zh-CN" altLang="en-US"/>
          </a:p>
          <a:p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所以，为什么使用字典？</a:t>
            </a:r>
            <a:endParaRPr lang="zh-CN" altLang="en-US" b="1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  <a:p>
            <a:r>
              <a:rPr lang="en-US" altLang="zh-CN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	</a:t>
            </a:r>
            <a:r>
              <a:rPr lang="zh-CN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因为可以使用字典，实现用</a:t>
            </a:r>
            <a:r>
              <a:rPr lang="en-US" altLang="zh-CN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key</a:t>
            </a:r>
            <a:r>
              <a:rPr lang="zh-CN" altLang="en-US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取出</a:t>
            </a:r>
            <a:r>
              <a:rPr lang="en-US" altLang="zh-CN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Value</a:t>
            </a:r>
            <a:r>
              <a:rPr lang="zh-CN" altLang="en-US" b="1">
                <a:solidFill>
                  <a:srgbClr val="FF0000"/>
                </a:solidFill>
                <a:latin typeface="纤黑体" panose="02000000000000000000" charset="-122"/>
                <a:ea typeface="纤黑体" panose="02000000000000000000" charset="-122"/>
                <a:cs typeface="纤黑体" panose="02000000000000000000" charset="-122"/>
              </a:rPr>
              <a:t>的操作</a:t>
            </a:r>
            <a:endParaRPr lang="zh-CN" altLang="en-US" b="1">
              <a:solidFill>
                <a:srgbClr val="FF0000"/>
              </a:solidFill>
              <a:latin typeface="纤黑体" panose="02000000000000000000" charset="-122"/>
              <a:ea typeface="纤黑体" panose="02000000000000000000" charset="-122"/>
              <a:cs typeface="纤黑体" panose="02000000000000000000" charset="-122"/>
            </a:endParaRPr>
          </a:p>
        </p:txBody>
      </p:sp>
      <p:pic>
        <p:nvPicPr>
          <p:cNvPr id="17" name="图片 16" descr="01 (12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960" y="1309370"/>
            <a:ext cx="2319655" cy="23196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215" y="2096135"/>
            <a:ext cx="1889125" cy="9410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215" y="3749675"/>
            <a:ext cx="3629025" cy="1314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字典的定义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字典的定义，同样</a:t>
            </a:r>
            <a:r>
              <a:rPr lang="zh-CN" altLang="en-US">
                <a:solidFill>
                  <a:srgbClr val="FF0000"/>
                </a:solidFill>
              </a:rPr>
              <a:t>使用</a:t>
            </a:r>
            <a:r>
              <a:rPr lang="en-US" altLang="zh-CN">
                <a:solidFill>
                  <a:srgbClr val="FF0000"/>
                </a:solidFill>
              </a:rPr>
              <a:t>{}</a:t>
            </a:r>
            <a:r>
              <a:rPr lang="zh-CN" altLang="en-US"/>
              <a:t>，不过存储的</a:t>
            </a:r>
            <a:r>
              <a:rPr lang="zh-CN" altLang="en-US">
                <a:solidFill>
                  <a:srgbClr val="FF0000"/>
                </a:solidFill>
              </a:rPr>
              <a:t>元素是一个个的：键值对</a:t>
            </a:r>
            <a:r>
              <a:rPr lang="zh-CN" altLang="en-US"/>
              <a:t>，如下语法：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                                                                                                                 </a:t>
            </a:r>
            <a:endParaRPr lang="zh-CN" altLang="en-US"/>
          </a:p>
          <a:p>
            <a:r>
              <a:rPr lang="zh-CN" altLang="en-US"/>
              <a:t>前文中提到的，记录学生成绩，可以使用如下定义：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前文中记录学生成绩的需求，可以如下记录：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7245" y="5006975"/>
            <a:ext cx="7802245" cy="4902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5" y="2232660"/>
            <a:ext cx="5610225" cy="1800225"/>
          </a:xfrm>
          <a:prstGeom prst="rect">
            <a:avLst/>
          </a:prstGeom>
        </p:spPr>
      </p:pic>
      <p:sp>
        <p:nvSpPr>
          <p:cNvPr id="7" name="文本占位符 2"/>
          <p:cNvSpPr>
            <a:spLocks noGrp="1"/>
          </p:cNvSpPr>
          <p:nvPr/>
        </p:nvSpPr>
        <p:spPr>
          <a:xfrm>
            <a:off x="6586220" y="2232660"/>
            <a:ext cx="6345555" cy="188214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使用</a:t>
            </a:r>
            <a:r>
              <a:rPr lang="en-US" altLang="zh-CN">
                <a:sym typeface="+mn-ea"/>
              </a:rPr>
              <a:t>{}</a:t>
            </a:r>
            <a:r>
              <a:rPr lang="zh-CN" altLang="en-US">
                <a:sym typeface="+mn-ea"/>
              </a:rPr>
              <a:t>存储原始，每一个元素是一个键值对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每一个键值对包含</a:t>
            </a:r>
            <a:r>
              <a:rPr lang="en-US" altLang="zh-CN">
                <a:sym typeface="+mn-ea"/>
              </a:rPr>
              <a:t>Key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Value</a:t>
            </a:r>
            <a:r>
              <a:rPr lang="zh-CN" altLang="en-US">
                <a:sym typeface="+mn-ea"/>
              </a:rPr>
              <a:t>（用冒号分隔）</a:t>
            </a: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键值对之间使用逗号分隔</a:t>
            </a: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Key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Value</a:t>
            </a:r>
            <a:r>
              <a:rPr lang="zh-CN" altLang="en-US">
                <a:sym typeface="+mn-ea"/>
              </a:rPr>
              <a:t>可以是任意类型的数据（</a:t>
            </a:r>
            <a:r>
              <a:rPr lang="en-US" altLang="zh-CN">
                <a:sym typeface="+mn-ea"/>
              </a:rPr>
              <a:t>key</a:t>
            </a:r>
            <a:r>
              <a:rPr lang="zh-CN" altLang="en-US">
                <a:sym typeface="+mn-ea"/>
              </a:rPr>
              <a:t>不可为字典）</a:t>
            </a: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Key</a:t>
            </a:r>
            <a:r>
              <a:rPr lang="zh-CN" altLang="en-US">
                <a:sym typeface="+mn-ea"/>
              </a:rPr>
              <a:t>不可重复，重复会对原有数据覆盖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字典数据的获取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字典同集合一样，不可以使用下标索引</a:t>
            </a:r>
            <a:endParaRPr lang="zh-CN" altLang="en-US"/>
          </a:p>
          <a:p>
            <a:r>
              <a:rPr lang="zh-CN" altLang="en-US"/>
              <a:t>但是字典可以通过</a:t>
            </a:r>
            <a:r>
              <a:rPr lang="en-US" altLang="zh-CN"/>
              <a:t>Key</a:t>
            </a:r>
            <a:r>
              <a:rPr lang="zh-CN" altLang="en-US"/>
              <a:t>值来取得对应的</a:t>
            </a:r>
            <a:r>
              <a:rPr lang="en-US" altLang="zh-CN"/>
              <a:t>Value</a:t>
            </a:r>
            <a:endParaRPr lang="en-US" altLang="zh-CN"/>
          </a:p>
          <a:p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7245" y="2581910"/>
            <a:ext cx="5343525" cy="1323975"/>
          </a:xfrm>
          <a:prstGeom prst="rect">
            <a:avLst/>
          </a:prstGeom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字典的嵌套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字典的</a:t>
            </a:r>
            <a:r>
              <a:rPr lang="en-US" altLang="zh-CN"/>
              <a:t>Key</a:t>
            </a:r>
            <a:r>
              <a:rPr lang="zh-CN" altLang="en-US"/>
              <a:t>和</a:t>
            </a:r>
            <a:r>
              <a:rPr lang="en-US" altLang="zh-CN"/>
              <a:t>Value</a:t>
            </a:r>
            <a:r>
              <a:rPr lang="zh-CN" altLang="en-US"/>
              <a:t>可以是任意数据类型（</a:t>
            </a:r>
            <a:r>
              <a:rPr lang="en-US" altLang="zh-CN"/>
              <a:t>Key</a:t>
            </a:r>
            <a:r>
              <a:rPr lang="zh-CN" altLang="en-US"/>
              <a:t>不可为字典）</a:t>
            </a:r>
            <a:endParaRPr lang="zh-CN" altLang="en-US"/>
          </a:p>
          <a:p>
            <a:r>
              <a:rPr lang="zh-CN" altLang="en-US"/>
              <a:t>那么，就表明，字典是可以嵌套的</a:t>
            </a:r>
            <a:endParaRPr lang="zh-CN" altLang="en-US"/>
          </a:p>
          <a:p>
            <a:r>
              <a:rPr lang="zh-CN" altLang="en-US"/>
              <a:t>需求如下：记录学生各科的考试信息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代码：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优化一下可读性，可以写成：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27550" y="2371090"/>
            <a:ext cx="3065780" cy="7651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135" y="3754755"/>
            <a:ext cx="10467975" cy="5334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135" y="5092700"/>
            <a:ext cx="5086350" cy="1257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/>
              <a:t>嵌套字典的内容获取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嵌套字典的内容获取，如下所示：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4225" y="2164080"/>
            <a:ext cx="8315325" cy="2066925"/>
          </a:xfrm>
          <a:prstGeom prst="rect">
            <a:avLst/>
          </a:prstGeom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为什么使用字典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/>
              <a:t>字典可以提供基于</a:t>
            </a:r>
            <a:r>
              <a:rPr lang="en-US" altLang="zh-CN" sz="1400"/>
              <a:t>Key</a:t>
            </a:r>
            <a:r>
              <a:rPr lang="zh-CN" altLang="en-US" sz="1400"/>
              <a:t>检索</a:t>
            </a:r>
            <a:r>
              <a:rPr lang="en-US" altLang="zh-CN" sz="1400"/>
              <a:t>Value</a:t>
            </a:r>
            <a:r>
              <a:rPr lang="zh-CN" altLang="en-US" sz="1400"/>
              <a:t>的场景实现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就像查字典一样</a:t>
            </a:r>
            <a:endParaRPr lang="en-US" altLang="zh-CN" sz="1400"/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字典的定义语法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3. </a:t>
            </a:r>
            <a:r>
              <a:rPr lang="en-US">
                <a:sym typeface="+mn-ea"/>
              </a:rPr>
              <a:t> </a:t>
            </a:r>
            <a:r>
              <a:rPr lang="zh-CN" altLang="en-US">
                <a:sym typeface="+mn-ea"/>
              </a:rPr>
              <a:t>字典的注意事项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键值对的</a:t>
            </a:r>
            <a:r>
              <a:rPr lang="en-US" altLang="zh-CN" sz="1400">
                <a:sym typeface="+mn-ea"/>
              </a:rPr>
              <a:t>Key</a:t>
            </a:r>
            <a:r>
              <a:rPr lang="zh-CN" altLang="en-US" sz="1400">
                <a:sym typeface="+mn-ea"/>
              </a:rPr>
              <a:t>和</a:t>
            </a:r>
            <a:r>
              <a:rPr lang="en-US" altLang="zh-CN" sz="1400">
                <a:sym typeface="+mn-ea"/>
              </a:rPr>
              <a:t>Value</a:t>
            </a:r>
            <a:r>
              <a:rPr lang="zh-CN" altLang="en-US" sz="1400">
                <a:sym typeface="+mn-ea"/>
              </a:rPr>
              <a:t>可以是任意类型（</a:t>
            </a:r>
            <a:r>
              <a:rPr lang="en-US" altLang="zh-CN" sz="1400">
                <a:sym typeface="+mn-ea"/>
              </a:rPr>
              <a:t>Key</a:t>
            </a:r>
            <a:r>
              <a:rPr lang="zh-CN" altLang="en-US" sz="1400">
                <a:sym typeface="+mn-ea"/>
              </a:rPr>
              <a:t>不可为字典）</a:t>
            </a:r>
            <a:endParaRPr lang="zh-CN" altLang="en-US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字典内</a:t>
            </a:r>
            <a:r>
              <a:rPr lang="en-US" altLang="zh-CN" sz="1400">
                <a:solidFill>
                  <a:srgbClr val="FF0000"/>
                </a:solidFill>
                <a:sym typeface="+mn-ea"/>
              </a:rPr>
              <a:t>Key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不允许重复</a:t>
            </a:r>
            <a:r>
              <a:rPr lang="zh-CN" altLang="en-US" sz="1400">
                <a:sym typeface="+mn-ea"/>
              </a:rPr>
              <a:t>，重复添加等同于覆盖原有数据</a:t>
            </a:r>
            <a:endParaRPr lang="zh-CN" altLang="en-US" sz="140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字典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不可用下标索引</a:t>
            </a:r>
            <a:r>
              <a:rPr lang="zh-CN" altLang="en-US" sz="1400">
                <a:sym typeface="+mn-ea"/>
              </a:rPr>
              <a:t>，而是通过</a:t>
            </a:r>
            <a:r>
              <a:rPr lang="en-US" altLang="zh-CN" sz="1400">
                <a:sym typeface="+mn-ea"/>
              </a:rPr>
              <a:t>Key</a:t>
            </a:r>
            <a:r>
              <a:rPr lang="zh-CN" altLang="en-US" sz="1400">
                <a:sym typeface="+mn-ea"/>
              </a:rPr>
              <a:t>检索</a:t>
            </a:r>
            <a:r>
              <a:rPr lang="en-US" altLang="zh-CN" sz="1400">
                <a:sym typeface="+mn-ea"/>
              </a:rPr>
              <a:t>Value</a:t>
            </a:r>
            <a:endParaRPr lang="zh-CN" altLang="en-US" sz="1400"/>
          </a:p>
          <a:p>
            <a:pPr marL="0" indent="0">
              <a:buNone/>
            </a:pPr>
            <a:endParaRPr lang="zh-CN" altLang="en-US" sz="14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39410" y="2917190"/>
            <a:ext cx="4523105" cy="145161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2445,&quot;width&quot;:17100}"/>
</p:tagLst>
</file>

<file path=ppt/tags/tag10.xml><?xml version="1.0" encoding="utf-8"?>
<p:tagLst xmlns:p="http://schemas.openxmlformats.org/presentationml/2006/main">
  <p:tag name="KSO_WM_UNIT_TABLE_BEAUTIFY" val="smartTable{49afa58c-b024-4c8a-9bab-126df2e38dd3}"/>
  <p:tag name="TABLE_ENDDRAG_ORIGIN_RECT" val="454*87"/>
  <p:tag name="TABLE_ENDDRAG_RECT" val="62*120*454*87"/>
</p:tagLst>
</file>

<file path=ppt/tags/tag11.xml><?xml version="1.0" encoding="utf-8"?>
<p:tagLst xmlns:p="http://schemas.openxmlformats.org/presentationml/2006/main">
  <p:tag name="KSO_WM_UNIT_TABLE_BEAUTIFY" val="smartTable{49afa58c-b024-4c8a-9bab-126df2e38dd3}"/>
  <p:tag name="TABLE_ENDDRAG_ORIGIN_RECT" val="834*281"/>
  <p:tag name="TABLE_ENDDRAG_RECT" val="63*132*834*281"/>
</p:tagLst>
</file>

<file path=ppt/tags/tag12.xml><?xml version="1.0" encoding="utf-8"?>
<p:tagLst xmlns:p="http://schemas.openxmlformats.org/presentationml/2006/main">
  <p:tag name="KSO_WM_UNIT_PLACING_PICTURE_USER_VIEWPORT" val="{&quot;height&quot;:2729,&quot;width&quot;:3972}"/>
</p:tagLst>
</file>

<file path=ppt/tags/tag13.xml><?xml version="1.0" encoding="utf-8"?>
<p:tagLst xmlns:p="http://schemas.openxmlformats.org/presentationml/2006/main">
  <p:tag name="KSO_WM_UNIT_TABLE_BEAUTIFY" val="smartTable{49afa58c-b024-4c8a-9bab-126df2e38dd3}"/>
  <p:tag name="TABLE_ENDDRAG_ORIGIN_RECT" val="834*281"/>
  <p:tag name="TABLE_ENDDRAG_RECT" val="63*132*834*281"/>
</p:tagLst>
</file>

<file path=ppt/tags/tag14.xml><?xml version="1.0" encoding="utf-8"?>
<p:tagLst xmlns:p="http://schemas.openxmlformats.org/presentationml/2006/main">
  <p:tag name="KSO_WM_UNIT_TABLE_BEAUTIFY" val="smartTable{49afa58c-b024-4c8a-9bab-126df2e38dd3}"/>
  <p:tag name="TABLE_ENDDRAG_ORIGIN_RECT" val="834*281"/>
  <p:tag name="TABLE_ENDDRAG_RECT" val="63*132*834*281"/>
</p:tagLst>
</file>

<file path=ppt/tags/tag15.xml><?xml version="1.0" encoding="utf-8"?>
<p:tagLst xmlns:p="http://schemas.openxmlformats.org/presentationml/2006/main">
  <p:tag name="KSO_WM_UNIT_PLACING_PICTURE_USER_VIEWPORT" val="{&quot;height&quot;:4110,&quot;width&quot;:11730}"/>
</p:tagLst>
</file>

<file path=ppt/tags/tag16.xml><?xml version="1.0" encoding="utf-8"?>
<p:tagLst xmlns:p="http://schemas.openxmlformats.org/presentationml/2006/main">
  <p:tag name="KSO_WM_UNIT_TABLE_BEAUTIFY" val="smartTable{49afa58c-b024-4c8a-9bab-126df2e38dd3}"/>
</p:tagLst>
</file>

<file path=ppt/tags/tag17.xml><?xml version="1.0" encoding="utf-8"?>
<p:tagLst xmlns:p="http://schemas.openxmlformats.org/presentationml/2006/main">
  <p:tag name="KSO_WM_UNIT_TABLE_BEAUTIFY" val="smartTable{49afa58c-b024-4c8a-9bab-126df2e38dd3}"/>
  <p:tag name="TABLE_ENDDRAG_ORIGIN_RECT" val="808*248"/>
  <p:tag name="TABLE_ENDDRAG_RECT" val="63*132*808*248"/>
</p:tagLst>
</file>

<file path=ppt/tags/tag18.xml><?xml version="1.0" encoding="utf-8"?>
<p:tagLst xmlns:p="http://schemas.openxmlformats.org/presentationml/2006/main">
  <p:tag name="COMMONDATA" val="eyJoZGlkIjoiZDkwMDBiMWYxNjc3MjczODJmOTVjMmY0OWZiN2Y3ODEifQ=="/>
  <p:tag name="KSO_WPP_MARK_KEY" val="e178b831-e863-4400-bc3c-338ac3769e08"/>
</p:tagLst>
</file>

<file path=ppt/tags/tag2.xml><?xml version="1.0" encoding="utf-8"?>
<p:tagLst xmlns:p="http://schemas.openxmlformats.org/presentationml/2006/main">
  <p:tag name="KSO_WM_UNIT_TABLE_BEAUTIFY" val="smartTable{f0b28bb6-a62c-4d9c-a1af-94d905d7072f}"/>
  <p:tag name="TABLE_ENDDRAG_ORIGIN_RECT" val="699*417"/>
  <p:tag name="TABLE_ENDDRAG_RECT" val="63*108*699*417"/>
</p:tagLst>
</file>

<file path=ppt/tags/tag3.xml><?xml version="1.0" encoding="utf-8"?>
<p:tagLst xmlns:p="http://schemas.openxmlformats.org/presentationml/2006/main">
  <p:tag name="KSO_WM_UNIT_PLACING_PICTURE_USER_VIEWPORT" val="{&quot;height&quot;:2575,&quot;width&quot;:7950}"/>
</p:tagLst>
</file>

<file path=ppt/tags/tag4.xml><?xml version="1.0" encoding="utf-8"?>
<p:tagLst xmlns:p="http://schemas.openxmlformats.org/presentationml/2006/main">
  <p:tag name="KSO_WM_UNIT_PLACING_PICTURE_USER_VIEWPORT" val="{&quot;height&quot;:4635,&quot;width&quot;:10515}"/>
</p:tagLst>
</file>

<file path=ppt/tags/tag5.xml><?xml version="1.0" encoding="utf-8"?>
<p:tagLst xmlns:p="http://schemas.openxmlformats.org/presentationml/2006/main">
  <p:tag name="KSO_WM_UNIT_PLACING_PICTURE_USER_VIEWPORT" val="{&quot;height&quot;:4279,&quot;width&quot;:4091}"/>
</p:tagLst>
</file>

<file path=ppt/tags/tag6.xml><?xml version="1.0" encoding="utf-8"?>
<p:tagLst xmlns:p="http://schemas.openxmlformats.org/presentationml/2006/main">
  <p:tag name="KSO_WM_UNIT_PLACING_PICTURE_USER_VIEWPORT" val="{&quot;height&quot;:4279,&quot;width&quot;:4091}"/>
</p:tagLst>
</file>

<file path=ppt/tags/tag7.xml><?xml version="1.0" encoding="utf-8"?>
<p:tagLst xmlns:p="http://schemas.openxmlformats.org/presentationml/2006/main">
  <p:tag name="KSO_WM_UNIT_PLACING_PICTURE_USER_VIEWPORT" val="{&quot;height&quot;:3754,&quot;width&quot;:3561}"/>
</p:tagLst>
</file>

<file path=ppt/tags/tag8.xml><?xml version="1.0" encoding="utf-8"?>
<p:tagLst xmlns:p="http://schemas.openxmlformats.org/presentationml/2006/main">
  <p:tag name="KSO_WM_UNIT_PLACING_PICTURE_USER_VIEWPORT" val="{&quot;height&quot;:2005,&quot;width&quot;:2005}"/>
</p:tagLst>
</file>

<file path=ppt/tags/tag9.xml><?xml version="1.0" encoding="utf-8"?>
<p:tagLst xmlns:p="http://schemas.openxmlformats.org/presentationml/2006/main">
  <p:tag name="KSO_WM_UNIT_PLACING_PICTURE_USER_VIEWPORT" val="{&quot;height&quot;:3754,&quot;width&quot;:3561}"/>
</p:tagLst>
</file>

<file path=ppt/theme/theme1.xml><?xml version="1.0" encoding="utf-8"?>
<a:theme xmlns:a="http://schemas.openxmlformats.org/drawingml/2006/main" name="封面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_正文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3_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2_正文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4_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5_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6_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7_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目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章节页版式（一级+二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章节页版式（一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正文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结束页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_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2_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14623</Words>
  <Application>WPS 演示</Application>
  <PresentationFormat>宽屏</PresentationFormat>
  <Paragraphs>1741</Paragraphs>
  <Slides>125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16</vt:i4>
      </vt:variant>
      <vt:variant>
        <vt:lpstr>幻灯片标题</vt:lpstr>
      </vt:variant>
      <vt:variant>
        <vt:i4>125</vt:i4>
      </vt:variant>
    </vt:vector>
  </HeadingPairs>
  <TitlesOfParts>
    <vt:vector size="159" baseType="lpstr">
      <vt:lpstr>Arial</vt:lpstr>
      <vt:lpstr>宋体</vt:lpstr>
      <vt:lpstr>Wingdings</vt:lpstr>
      <vt:lpstr>Calibri</vt:lpstr>
      <vt:lpstr>黑体</vt:lpstr>
      <vt:lpstr>Alibaba PuHuiTi B</vt:lpstr>
      <vt:lpstr>Alibaba PuHuiTi R</vt:lpstr>
      <vt:lpstr>Segoe UI</vt:lpstr>
      <vt:lpstr>微软雅黑</vt:lpstr>
      <vt:lpstr>Verdana</vt:lpstr>
      <vt:lpstr>阿里巴巴普惠体</vt:lpstr>
      <vt:lpstr>华文楷体</vt:lpstr>
      <vt:lpstr>Alibaba PuHuiTi M</vt:lpstr>
      <vt:lpstr>Segoe UI Light</vt:lpstr>
      <vt:lpstr>微软雅黑 Light</vt:lpstr>
      <vt:lpstr>纤黑体</vt:lpstr>
      <vt:lpstr>等线</vt:lpstr>
      <vt:lpstr>Arial Unicode MS</vt:lpstr>
      <vt:lpstr>封面2</vt:lpstr>
      <vt:lpstr>目录</vt:lpstr>
      <vt:lpstr>学习目标</vt:lpstr>
      <vt:lpstr>章节页版式（一级+二级标题）</vt:lpstr>
      <vt:lpstr>章节页版式（一级标题）</vt:lpstr>
      <vt:lpstr>正文设计方案</vt:lpstr>
      <vt:lpstr>5_结束页设计方案</vt:lpstr>
      <vt:lpstr>1_学习目标</vt:lpstr>
      <vt:lpstr>2_学习目标</vt:lpstr>
      <vt:lpstr>1_正文设计方案</vt:lpstr>
      <vt:lpstr>3_学习目标</vt:lpstr>
      <vt:lpstr>2_正文设计方案</vt:lpstr>
      <vt:lpstr>4_学习目标</vt:lpstr>
      <vt:lpstr>5_学习目标</vt:lpstr>
      <vt:lpstr>6_学习目标</vt:lpstr>
      <vt:lpstr>7_学习目标</vt:lpstr>
      <vt:lpstr>Python数据容器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数据容器对比总结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数据容器对比总结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8802</dc:creator>
  <cp:lastModifiedBy>曹宇[囧]</cp:lastModifiedBy>
  <cp:revision>1596</cp:revision>
  <dcterms:created xsi:type="dcterms:W3CDTF">2022-07-07T06:43:00Z</dcterms:created>
  <dcterms:modified xsi:type="dcterms:W3CDTF">2022-07-20T15:22:58Z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81096B09271E49CDBA9D73AF615A53C4</vt:lpwstr>
  </property>
  <property fmtid="{D5CDD505-2E9C-101B-9397-08002B2CF9AE}" pid="3" name="KSOProductBuildVer">
    <vt:lpwstr>2052-11.1.0.11830</vt:lpwstr>
  </property>
</Properties>
</file>

<file path=docProps/thumbnail.jpeg>
</file>